
<file path=[Content_Types].xml><?xml version="1.0" encoding="utf-8"?>
<Types xmlns="http://schemas.openxmlformats.org/package/2006/content-types">
  <Override PartName="/ppt/slides/slide6.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ustom.xml" ContentType="application/vnd.openxmlformats-officedocument.custom-properties+xml"/>
  <Default Extension="wdp" ContentType="image/vnd.ms-photo"/>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302" r:id="rId2"/>
    <p:sldId id="303" r:id="rId3"/>
    <p:sldId id="304" r:id="rId4"/>
    <p:sldId id="305" r:id="rId5"/>
    <p:sldId id="306" r:id="rId6"/>
    <p:sldId id="326" r:id="rId7"/>
    <p:sldId id="321" r:id="rId8"/>
    <p:sldId id="316" r:id="rId9"/>
    <p:sldId id="322" r:id="rId10"/>
    <p:sldId id="323" r:id="rId11"/>
    <p:sldId id="324" r:id="rId12"/>
    <p:sldId id="307" r:id="rId13"/>
    <p:sldId id="325" r:id="rId14"/>
    <p:sldId id="308" r:id="rId15"/>
    <p:sldId id="328" r:id="rId16"/>
    <p:sldId id="327" r:id="rId17"/>
    <p:sldId id="315"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58">
          <p15:clr>
            <a:srgbClr val="A4A3A4"/>
          </p15:clr>
        </p15:guide>
        <p15:guide id="2" pos="383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4146"/>
    <a:srgbClr val="17161C"/>
    <a:srgbClr val="E4DFD8"/>
    <a:srgbClr val="A8A9AD"/>
    <a:srgbClr val="2E2D33"/>
    <a:srgbClr val="DCD5CB"/>
    <a:srgbClr val="C3B59B"/>
    <a:srgbClr val="58585A"/>
    <a:srgbClr val="DDD4C5"/>
    <a:srgbClr val="5A5A6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17" autoAdjust="0"/>
    <p:restoredTop sz="89463" autoAdjust="0"/>
  </p:normalViewPr>
  <p:slideViewPr>
    <p:cSldViewPr snapToGrid="0" showGuides="1">
      <p:cViewPr varScale="1">
        <p:scale>
          <a:sx n="77" d="100"/>
          <a:sy n="77" d="100"/>
        </p:scale>
        <p:origin x="-494" y="-91"/>
      </p:cViewPr>
      <p:guideLst>
        <p:guide orient="horz" pos="2158"/>
        <p:guide pos="3838"/>
      </p:guideLst>
    </p:cSldViewPr>
  </p:slideViewPr>
  <p:notesTextViewPr>
    <p:cViewPr>
      <p:scale>
        <a:sx n="1" d="1"/>
        <a:sy n="1" d="1"/>
      </p:scale>
      <p:origin x="0" y="0"/>
    </p:cViewPr>
  </p:notesTextViewPr>
  <p:sorterViewPr>
    <p:cViewPr varScale="1">
      <p:scale>
        <a:sx n="1" d="1"/>
        <a:sy n="1" d="1"/>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294CBC-BDF5-4D20-8C0D-EAAC91B22991}" type="datetimeFigureOut">
              <a:rPr lang="zh-CN" altLang="en-US" smtClean="0"/>
              <a:pPr/>
              <a:t>2021/12/31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F4630-EB20-4389-BFAD-25ED5A5257D0}"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pPr/>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pPr/>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pPr/>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pPr/>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pPr/>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pPr/>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pPr/>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pPr/>
              <a:t>17</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pPr/>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pPr/>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pPr/>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pPr/>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pPr/>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pPr/>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pPr/>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F4630-EB20-4389-BFAD-25ED5A5257D0}" type="slidenum">
              <a:rPr lang="zh-CN" altLang="en-US" smtClean="0"/>
              <a:pPr/>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solidFill>
            <a:srgbClr val="DCD5C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2" name="图片 1" descr="WechatIMG250"/>
          <p:cNvPicPr>
            <a:picLocks noChangeAspect="1"/>
          </p:cNvPicPr>
          <p:nvPr userDrawn="1"/>
        </p:nvPicPr>
        <p:blipFill>
          <a:blip r:embed="rId2" cstate="print"/>
          <a:stretch>
            <a:fillRect/>
          </a:stretch>
        </p:blipFill>
        <p:spPr>
          <a:xfrm>
            <a:off x="0" y="-38100"/>
            <a:ext cx="12192000" cy="8128000"/>
          </a:xfrm>
          <a:prstGeom prst="rect">
            <a:avLst/>
          </a:prstGeom>
        </p:spPr>
      </p:pic>
      <p:sp>
        <p:nvSpPr>
          <p:cNvPr id="10" name="矩形 9"/>
          <p:cNvSpPr/>
          <p:nvPr userDrawn="1"/>
        </p:nvSpPr>
        <p:spPr>
          <a:xfrm>
            <a:off x="0" y="147004"/>
            <a:ext cx="12192000" cy="6710996"/>
          </a:xfrm>
          <a:prstGeom prst="rect">
            <a:avLst/>
          </a:prstGeom>
          <a:solidFill>
            <a:srgbClr val="E4DFD8">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2C6C489A-5E47-4FE4-AE18-62ADBFEF534E}" type="datetime1">
              <a:rPr lang="zh-CN" altLang="en-US" smtClean="0"/>
              <a:pPr/>
              <a:t>2021/12/31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7" name="流程图: 过程 6"/>
          <p:cNvSpPr/>
          <p:nvPr userDrawn="1"/>
        </p:nvSpPr>
        <p:spPr>
          <a:xfrm>
            <a:off x="0" y="6589486"/>
            <a:ext cx="12192000" cy="268514"/>
          </a:xfrm>
          <a:prstGeom prst="flowChartProcess">
            <a:avLst/>
          </a:prstGeom>
          <a:solidFill>
            <a:srgbClr val="2E2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userDrawn="1"/>
        </p:nvSpPr>
        <p:spPr>
          <a:xfrm>
            <a:off x="5652697" y="6230942"/>
            <a:ext cx="886607" cy="436165"/>
          </a:xfrm>
          <a:custGeom>
            <a:avLst/>
            <a:gdLst>
              <a:gd name="connsiteX0" fmla="*/ 443303 w 886607"/>
              <a:gd name="connsiteY0" fmla="*/ 0 h 436165"/>
              <a:gd name="connsiteX1" fmla="*/ 878385 w 886607"/>
              <a:gd name="connsiteY1" fmla="*/ 354602 h 436165"/>
              <a:gd name="connsiteX2" fmla="*/ 886607 w 886607"/>
              <a:gd name="connsiteY2" fmla="*/ 436165 h 436165"/>
              <a:gd name="connsiteX3" fmla="*/ 0 w 886607"/>
              <a:gd name="connsiteY3" fmla="*/ 436165 h 436165"/>
              <a:gd name="connsiteX4" fmla="*/ 8222 w 886607"/>
              <a:gd name="connsiteY4" fmla="*/ 354602 h 436165"/>
              <a:gd name="connsiteX5" fmla="*/ 443303 w 886607"/>
              <a:gd name="connsiteY5" fmla="*/ 0 h 436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6607" h="436165">
                <a:moveTo>
                  <a:pt x="443303" y="0"/>
                </a:moveTo>
                <a:cubicBezTo>
                  <a:pt x="657916" y="0"/>
                  <a:pt x="836974" y="152231"/>
                  <a:pt x="878385" y="354602"/>
                </a:cubicBezTo>
                <a:lnTo>
                  <a:pt x="886607" y="436165"/>
                </a:lnTo>
                <a:lnTo>
                  <a:pt x="0" y="436165"/>
                </a:lnTo>
                <a:lnTo>
                  <a:pt x="8222" y="354602"/>
                </a:lnTo>
                <a:cubicBezTo>
                  <a:pt x="49633" y="152231"/>
                  <a:pt x="228690" y="0"/>
                  <a:pt x="443303" y="0"/>
                </a:cubicBezTo>
                <a:close/>
              </a:path>
            </a:pathLst>
          </a:custGeom>
          <a:solidFill>
            <a:srgbClr val="2E2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p:cNvSpPr>
            <a:spLocks noGrp="1"/>
          </p:cNvSpPr>
          <p:nvPr>
            <p:ph type="sldNum" sz="quarter" idx="12"/>
          </p:nvPr>
        </p:nvSpPr>
        <p:spPr>
          <a:xfrm>
            <a:off x="5779293" y="6345871"/>
            <a:ext cx="631032" cy="365125"/>
          </a:xfrm>
        </p:spPr>
        <p:txBody>
          <a:bodyPr/>
          <a:lstStyle>
            <a:lvl1pPr algn="ctr">
              <a:defRPr sz="1200">
                <a:solidFill>
                  <a:schemeClr val="bg1"/>
                </a:solidFill>
                <a:latin typeface="+mj-lt"/>
              </a:defRPr>
            </a:lvl1pPr>
          </a:lstStyle>
          <a:p>
            <a:fld id="{EDCF069B-D994-4262-8CEC-8B0A802048A3}" type="slidenum">
              <a:rPr lang="zh-CN" altLang="en-US" smtClean="0"/>
              <a:pPr/>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83CFF0C-622D-4397-AF87-511152E36042}" type="datetime1">
              <a:rPr lang="zh-CN" altLang="en-US" smtClean="0"/>
              <a:pPr/>
              <a:t>2021/12/31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DCF069B-D994-4262-8CEC-8B0A802048A3}"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C719BE-93E2-487A-ACF7-8E3FCD5AA930}" type="datetime1">
              <a:rPr lang="zh-CN" altLang="en-US" smtClean="0"/>
              <a:pPr/>
              <a:t>2021/12/31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CF069B-D994-4262-8CEC-8B0A802048A3}"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流程图: 离页连接符 5"/>
          <p:cNvSpPr/>
          <p:nvPr/>
        </p:nvSpPr>
        <p:spPr>
          <a:xfrm>
            <a:off x="0" y="0"/>
            <a:ext cx="12192000" cy="5994400"/>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1" fmla="*/ 0 w 10000"/>
              <a:gd name="connsiteY0-2" fmla="*/ 0 h 10000"/>
              <a:gd name="connsiteX1-3" fmla="*/ 10000 w 10000"/>
              <a:gd name="connsiteY1-4" fmla="*/ 0 h 10000"/>
              <a:gd name="connsiteX2-5" fmla="*/ 10000 w 10000"/>
              <a:gd name="connsiteY2-6" fmla="*/ 8000 h 10000"/>
              <a:gd name="connsiteX3-7" fmla="*/ 5000 w 10000"/>
              <a:gd name="connsiteY3-8" fmla="*/ 10000 h 10000"/>
              <a:gd name="connsiteX4-9" fmla="*/ 0 w 10000"/>
              <a:gd name="connsiteY4-10" fmla="*/ 8000 h 10000"/>
              <a:gd name="connsiteX5-11" fmla="*/ 0 w 10000"/>
              <a:gd name="connsiteY5-12"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000" h="10000">
                <a:moveTo>
                  <a:pt x="0" y="0"/>
                </a:moveTo>
                <a:lnTo>
                  <a:pt x="10000" y="0"/>
                </a:lnTo>
                <a:lnTo>
                  <a:pt x="10000" y="8000"/>
                </a:lnTo>
                <a:cubicBezTo>
                  <a:pt x="8333" y="8667"/>
                  <a:pt x="7060" y="9963"/>
                  <a:pt x="5000" y="10000"/>
                </a:cubicBezTo>
                <a:cubicBezTo>
                  <a:pt x="2940" y="10037"/>
                  <a:pt x="1667" y="8667"/>
                  <a:pt x="0" y="8000"/>
                </a:cubicBezTo>
                <a:lnTo>
                  <a:pt x="0" y="0"/>
                </a:lnTo>
                <a:close/>
              </a:path>
            </a:pathLst>
          </a:custGeom>
          <a:blipFill dpi="0" rotWithShape="1">
            <a:blip r:embed="rId3" cstate="screen">
              <a:extLst>
                <a:ext uri="{BEBA8EAE-BF5A-486C-A8C5-ECC9F3942E4B}">
                  <a14:imgProps xmlns="" xmlns:a14="http://schemas.microsoft.com/office/drawing/2010/main">
                    <a14:imgLayer r:embed="rId4">
                      <a14:imgEffect>
                        <a14:brightnessContrast bright="2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任意多边形 8"/>
          <p:cNvSpPr/>
          <p:nvPr/>
        </p:nvSpPr>
        <p:spPr>
          <a:xfrm>
            <a:off x="0" y="4780566"/>
            <a:ext cx="12192000" cy="1257376"/>
          </a:xfrm>
          <a:custGeom>
            <a:avLst/>
            <a:gdLst>
              <a:gd name="connsiteX0" fmla="*/ 0 w 12192000"/>
              <a:gd name="connsiteY0" fmla="*/ 0 h 1257376"/>
              <a:gd name="connsiteX1" fmla="*/ 6096000 w 12192000"/>
              <a:gd name="connsiteY1" fmla="*/ 1198880 h 1257376"/>
              <a:gd name="connsiteX2" fmla="*/ 12192000 w 12192000"/>
              <a:gd name="connsiteY2" fmla="*/ 0 h 1257376"/>
              <a:gd name="connsiteX3" fmla="*/ 12192000 w 12192000"/>
              <a:gd name="connsiteY3" fmla="*/ 58056 h 1257376"/>
              <a:gd name="connsiteX4" fmla="*/ 6096000 w 12192000"/>
              <a:gd name="connsiteY4" fmla="*/ 1256936 h 1257376"/>
              <a:gd name="connsiteX5" fmla="*/ 0 w 12192000"/>
              <a:gd name="connsiteY5" fmla="*/ 58056 h 125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257376">
                <a:moveTo>
                  <a:pt x="0" y="0"/>
                </a:moveTo>
                <a:cubicBezTo>
                  <a:pt x="2032407" y="399827"/>
                  <a:pt x="3584448" y="1221059"/>
                  <a:pt x="6096000" y="1198880"/>
                </a:cubicBezTo>
                <a:cubicBezTo>
                  <a:pt x="8607552" y="1176701"/>
                  <a:pt x="10159594" y="399827"/>
                  <a:pt x="12192000" y="0"/>
                </a:cubicBezTo>
                <a:lnTo>
                  <a:pt x="12192000" y="58056"/>
                </a:lnTo>
                <a:cubicBezTo>
                  <a:pt x="10159594" y="457883"/>
                  <a:pt x="8607552" y="1234757"/>
                  <a:pt x="6096000" y="1256936"/>
                </a:cubicBezTo>
                <a:cubicBezTo>
                  <a:pt x="3584448" y="1279115"/>
                  <a:pt x="2032407" y="457883"/>
                  <a:pt x="0" y="5805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流程图: 离页连接符 5"/>
          <p:cNvSpPr/>
          <p:nvPr/>
        </p:nvSpPr>
        <p:spPr>
          <a:xfrm>
            <a:off x="0" y="0"/>
            <a:ext cx="12192000" cy="5994400"/>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1" fmla="*/ 0 w 10000"/>
              <a:gd name="connsiteY0-2" fmla="*/ 0 h 10000"/>
              <a:gd name="connsiteX1-3" fmla="*/ 10000 w 10000"/>
              <a:gd name="connsiteY1-4" fmla="*/ 0 h 10000"/>
              <a:gd name="connsiteX2-5" fmla="*/ 10000 w 10000"/>
              <a:gd name="connsiteY2-6" fmla="*/ 8000 h 10000"/>
              <a:gd name="connsiteX3-7" fmla="*/ 5000 w 10000"/>
              <a:gd name="connsiteY3-8" fmla="*/ 10000 h 10000"/>
              <a:gd name="connsiteX4-9" fmla="*/ 0 w 10000"/>
              <a:gd name="connsiteY4-10" fmla="*/ 8000 h 10000"/>
              <a:gd name="connsiteX5-11" fmla="*/ 0 w 10000"/>
              <a:gd name="connsiteY5-12"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000" h="10000">
                <a:moveTo>
                  <a:pt x="0" y="0"/>
                </a:moveTo>
                <a:lnTo>
                  <a:pt x="10000" y="0"/>
                </a:lnTo>
                <a:lnTo>
                  <a:pt x="10000" y="8000"/>
                </a:lnTo>
                <a:cubicBezTo>
                  <a:pt x="8333" y="8667"/>
                  <a:pt x="7060" y="9963"/>
                  <a:pt x="5000" y="10000"/>
                </a:cubicBezTo>
                <a:cubicBezTo>
                  <a:pt x="2940" y="10037"/>
                  <a:pt x="1667" y="8667"/>
                  <a:pt x="0" y="8000"/>
                </a:cubicBezTo>
                <a:lnTo>
                  <a:pt x="0" y="0"/>
                </a:lnTo>
                <a:close/>
              </a:path>
            </a:pathLst>
          </a:custGeom>
          <a:solidFill>
            <a:srgbClr val="2E2D33">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4" name="文本框 63"/>
          <p:cNvSpPr txBox="1"/>
          <p:nvPr/>
        </p:nvSpPr>
        <p:spPr>
          <a:xfrm>
            <a:off x="4146466" y="4217339"/>
            <a:ext cx="2850681" cy="523220"/>
          </a:xfrm>
          <a:prstGeom prst="rect">
            <a:avLst/>
          </a:prstGeom>
          <a:noFill/>
        </p:spPr>
        <p:txBody>
          <a:bodyPr wrap="square" rtlCol="0">
            <a:spAutoFit/>
          </a:bodyPr>
          <a:lstStyle/>
          <a:p>
            <a:pPr algn="ctr"/>
            <a:r>
              <a:rPr lang="zh-CN" altLang="en-US" sz="2800"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分享人：许海涛</a:t>
            </a:r>
            <a:endParaRPr lang="zh-CN" altLang="en-US"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 name="图片 1" descr="白色logo副本"/>
          <p:cNvPicPr>
            <a:picLocks noChangeAspect="1"/>
          </p:cNvPicPr>
          <p:nvPr/>
        </p:nvPicPr>
        <p:blipFill>
          <a:blip r:embed="rId5" cstate="print"/>
          <a:stretch>
            <a:fillRect/>
          </a:stretch>
        </p:blipFill>
        <p:spPr>
          <a:xfrm>
            <a:off x="4403725" y="676275"/>
            <a:ext cx="3384550" cy="1004570"/>
          </a:xfrm>
          <a:prstGeom prst="rect">
            <a:avLst/>
          </a:prstGeom>
        </p:spPr>
      </p:pic>
      <p:sp>
        <p:nvSpPr>
          <p:cNvPr id="8" name="TextBox 7"/>
          <p:cNvSpPr txBox="1"/>
          <p:nvPr/>
        </p:nvSpPr>
        <p:spPr>
          <a:xfrm>
            <a:off x="4263242" y="3051959"/>
            <a:ext cx="2843599" cy="400110"/>
          </a:xfrm>
          <a:prstGeom prst="rect">
            <a:avLst/>
          </a:prstGeom>
          <a:noFill/>
        </p:spPr>
        <p:txBody>
          <a:bodyPr wrap="none" rtlCol="0">
            <a:spAutoFit/>
          </a:bodyPr>
          <a:lstStyle/>
          <a:p>
            <a:r>
              <a:rPr lang="zh-CN" altLang="en-US" sz="2000" dirty="0" smtClean="0">
                <a:solidFill>
                  <a:srgbClr val="92D050"/>
                </a:solidFill>
                <a:latin typeface="微软雅黑" pitchFamily="34" charset="-122"/>
                <a:ea typeface="微软雅黑" pitchFamily="34" charset="-122"/>
              </a:rPr>
              <a:t>论文来源：</a:t>
            </a:r>
            <a:r>
              <a:rPr lang="en-US" altLang="zh-CN" sz="2000" dirty="0" smtClean="0">
                <a:solidFill>
                  <a:srgbClr val="92D050"/>
                </a:solidFill>
                <a:latin typeface="微软雅黑" pitchFamily="34" charset="-122"/>
                <a:ea typeface="微软雅黑" pitchFamily="34" charset="-122"/>
              </a:rPr>
              <a:t>ACM TKDD</a:t>
            </a:r>
            <a:endParaRPr lang="zh-CN" altLang="en-US" sz="2000" dirty="0">
              <a:solidFill>
                <a:srgbClr val="92D050"/>
              </a:solidFill>
              <a:latin typeface="微软雅黑" pitchFamily="34" charset="-122"/>
              <a:ea typeface="微软雅黑" pitchFamily="34" charset="-122"/>
            </a:endParaRPr>
          </a:p>
        </p:txBody>
      </p:sp>
      <p:sp>
        <p:nvSpPr>
          <p:cNvPr id="11" name="TextBox 10"/>
          <p:cNvSpPr txBox="1"/>
          <p:nvPr/>
        </p:nvSpPr>
        <p:spPr>
          <a:xfrm>
            <a:off x="2800595" y="3619993"/>
            <a:ext cx="5131085" cy="400110"/>
          </a:xfrm>
          <a:prstGeom prst="rect">
            <a:avLst/>
          </a:prstGeom>
          <a:noFill/>
        </p:spPr>
        <p:txBody>
          <a:bodyPr wrap="none" rtlCol="0">
            <a:spAutoFit/>
          </a:bodyPr>
          <a:lstStyle/>
          <a:p>
            <a:pPr algn="ctr"/>
            <a:r>
              <a:rPr lang="en-US" altLang="zh-CN" sz="2000" dirty="0" smtClean="0">
                <a:solidFill>
                  <a:srgbClr val="92D050"/>
                </a:solidFill>
                <a:latin typeface="微软雅黑" pitchFamily="34" charset="-122"/>
                <a:ea typeface="微软雅黑" pitchFamily="34" charset="-122"/>
              </a:rPr>
              <a:t>https://dl.acm.org/doi/10.1145/3424672</a:t>
            </a:r>
            <a:endParaRPr lang="zh-CN" altLang="en-US" sz="2000" dirty="0">
              <a:solidFill>
                <a:srgbClr val="92D050"/>
              </a:solidFill>
              <a:latin typeface="微软雅黑" pitchFamily="34" charset="-122"/>
              <a:ea typeface="微软雅黑" pitchFamily="34" charset="-122"/>
            </a:endParaRPr>
          </a:p>
        </p:txBody>
      </p:sp>
      <p:sp>
        <p:nvSpPr>
          <p:cNvPr id="12" name="TextBox 10"/>
          <p:cNvSpPr txBox="1"/>
          <p:nvPr/>
        </p:nvSpPr>
        <p:spPr>
          <a:xfrm>
            <a:off x="783772" y="1701718"/>
            <a:ext cx="9167750" cy="1200329"/>
          </a:xfrm>
          <a:prstGeom prst="rect">
            <a:avLst/>
          </a:prstGeom>
          <a:noFill/>
        </p:spPr>
        <p:txBody>
          <a:bodyPr wrap="square" rtlCol="0">
            <a:spAutoFit/>
          </a:bodyPr>
          <a:lstStyle/>
          <a:p>
            <a:pPr algn="ctr"/>
            <a:r>
              <a:rPr lang="en-US" altLang="zh-CN" sz="2400" spc="300" dirty="0" smtClean="0">
                <a:solidFill>
                  <a:srgbClr val="92D050"/>
                </a:solidFill>
                <a:latin typeface="Cambria Math" pitchFamily="18" charset="0"/>
                <a:ea typeface="微软雅黑" panose="020B0503020204020204" pitchFamily="34" charset="-122"/>
                <a:cs typeface="Segoe UI" panose="020B0502040204020203" pitchFamily="34" charset="0"/>
                <a:sym typeface="微软雅黑" panose="020B0503020204020204" pitchFamily="34" charset="-122"/>
              </a:rPr>
              <a:t>Knowledge Graph Embedding for Link Prediction</a:t>
            </a:r>
            <a:r>
              <a:rPr lang="zh-CN" altLang="en-US" sz="2400" spc="300" dirty="0" smtClean="0">
                <a:solidFill>
                  <a:srgbClr val="92D050"/>
                </a:solidFill>
                <a:latin typeface="Cambria Math" pitchFamily="18" charset="0"/>
                <a:ea typeface="微软雅黑" panose="020B0503020204020204" pitchFamily="34" charset="-122"/>
                <a:cs typeface="Segoe UI" panose="020B0502040204020203" pitchFamily="34" charset="0"/>
                <a:sym typeface="微软雅黑" panose="020B0503020204020204" pitchFamily="34" charset="-122"/>
              </a:rPr>
              <a:t>：</a:t>
            </a:r>
            <a:r>
              <a:rPr lang="en-US" altLang="zh-CN" sz="2400" spc="300" dirty="0" smtClean="0">
                <a:solidFill>
                  <a:srgbClr val="92D050"/>
                </a:solidFill>
                <a:latin typeface="Cambria Math" pitchFamily="18" charset="0"/>
                <a:ea typeface="微软雅黑" panose="020B0503020204020204" pitchFamily="34" charset="-122"/>
                <a:cs typeface="Segoe UI" panose="020B0502040204020203" pitchFamily="34" charset="0"/>
                <a:sym typeface="微软雅黑" panose="020B0503020204020204" pitchFamily="34" charset="-122"/>
              </a:rPr>
              <a:t>A Comparative Analysis</a:t>
            </a:r>
            <a:endParaRPr lang="en-US" altLang="zh-CN" sz="2400" spc="300" dirty="0">
              <a:solidFill>
                <a:srgbClr val="92D050"/>
              </a:solidFill>
              <a:latin typeface="Cambria Math" pitchFamily="18" charset="0"/>
              <a:ea typeface="微软雅黑" panose="020B0503020204020204" pitchFamily="34" charset="-122"/>
              <a:cs typeface="Segoe UI" panose="020B0502040204020203" pitchFamily="34" charset="0"/>
              <a:sym typeface="微软雅黑" panose="020B0503020204020204" pitchFamily="34" charset="-122"/>
            </a:endParaRPr>
          </a:p>
          <a:p>
            <a:pPr algn="ctr"/>
            <a:r>
              <a:rPr lang="zh-CN" altLang="en-US" sz="2400" spc="300" dirty="0" smtClean="0">
                <a:solidFill>
                  <a:srgbClr val="92D050"/>
                </a:solidFill>
                <a:latin typeface="Cambria Math" pitchFamily="18" charset="0"/>
                <a:ea typeface="微软雅黑" panose="020B0503020204020204" pitchFamily="34" charset="-122"/>
                <a:cs typeface="Segoe UI" panose="020B0502040204020203" pitchFamily="34" charset="0"/>
                <a:sym typeface="微软雅黑" panose="020B0503020204020204" pitchFamily="34" charset="-122"/>
              </a:rPr>
              <a:t>（链接预测中知识图谱嵌入的比较分析）</a:t>
            </a:r>
            <a:endParaRPr lang="en-US" altLang="zh-CN" sz="2400" spc="300" dirty="0" smtClean="0">
              <a:solidFill>
                <a:srgbClr val="92D050"/>
              </a:solidFill>
              <a:latin typeface="Cambria Math" pitchFamily="18" charset="0"/>
              <a:ea typeface="微软雅黑" panose="020B0503020204020204" pitchFamily="34" charset="-122"/>
              <a:cs typeface="Segoe UI" panose="020B0502040204020203" pitchFamily="34" charset="0"/>
              <a:sym typeface="微软雅黑" panose="020B0503020204020204" pitchFamily="34"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50"/>
                                  </p:stCondLst>
                                  <p:childTnLst>
                                    <p:set>
                                      <p:cBhvr>
                                        <p:cTn id="6" dur="1" fill="hold">
                                          <p:stCondLst>
                                            <p:cond delay="0"/>
                                          </p:stCondLst>
                                        </p:cTn>
                                        <p:tgtEl>
                                          <p:spTgt spid="64"/>
                                        </p:tgtEl>
                                        <p:attrNameLst>
                                          <p:attrName>style.visibility</p:attrName>
                                        </p:attrNameLst>
                                      </p:cBhvr>
                                      <p:to>
                                        <p:strVal val="visible"/>
                                      </p:to>
                                    </p:set>
                                    <p:animEffect transition="in" filter="wipe(left)">
                                      <p:cBhvr>
                                        <p:cTn id="7" dur="750"/>
                                        <p:tgtEl>
                                          <p:spTgt spid="64"/>
                                        </p:tgtEl>
                                      </p:cBhvr>
                                    </p:animEffect>
                                  </p:childTnLst>
                                </p:cTn>
                              </p:par>
                            </p:childTnLst>
                          </p:cTn>
                        </p:par>
                        <p:par>
                          <p:cTn id="8" fill="hold">
                            <p:stCondLst>
                              <p:cond delay="1300"/>
                            </p:stCondLst>
                            <p:childTnLst>
                              <p:par>
                                <p:cTn id="9" presetID="10" presetClass="entr" presetSubtype="0" fill="hold" grpId="0" nodeType="afterEffect">
                                  <p:stCondLst>
                                    <p:cond delay="0"/>
                                  </p:stCondLst>
                                  <p:iterate type="lt">
                                    <p:tmPct val="10000"/>
                                  </p:iterate>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DCF069B-D994-4262-8CEC-8B0A802048A3}"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pPr/>
              <a:t>10</a:t>
            </a:fld>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TextBox 10"/>
          <p:cNvSpPr txBox="1"/>
          <p:nvPr/>
        </p:nvSpPr>
        <p:spPr>
          <a:xfrm>
            <a:off x="4362189" y="448343"/>
            <a:ext cx="3467616" cy="584775"/>
          </a:xfrm>
          <a:prstGeom prst="rect">
            <a:avLst/>
          </a:prstGeom>
          <a:noFill/>
        </p:spPr>
        <p:txBody>
          <a:bodyPr wrap="none" rtlCol="0">
            <a:spAutoFit/>
          </a:bodyPr>
          <a:lstStyle/>
          <a:p>
            <a:pPr algn="ctr"/>
            <a:r>
              <a:rPr lang="zh-CN" altLang="en-US" sz="3200" dirty="0" smtClean="0">
                <a:solidFill>
                  <a:schemeClr val="tx1">
                    <a:lumMod val="65000"/>
                    <a:lumOff val="3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链路预测技术综述</a:t>
            </a:r>
            <a:endPar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endParaRPr>
          </a:p>
        </p:txBody>
      </p:sp>
      <p:sp>
        <p:nvSpPr>
          <p:cNvPr id="5" name="矩形 4"/>
          <p:cNvSpPr/>
          <p:nvPr/>
        </p:nvSpPr>
        <p:spPr>
          <a:xfrm>
            <a:off x="0" y="5976917"/>
            <a:ext cx="12192000" cy="177800"/>
          </a:xfrm>
          <a:prstGeom prst="rect">
            <a:avLst/>
          </a:prstGeom>
          <a:solidFill>
            <a:srgbClr val="414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TextBox 46"/>
          <p:cNvSpPr txBox="1"/>
          <p:nvPr/>
        </p:nvSpPr>
        <p:spPr>
          <a:xfrm>
            <a:off x="448595" y="1816666"/>
            <a:ext cx="11743405" cy="2400657"/>
          </a:xfrm>
          <a:prstGeom prst="rect">
            <a:avLst/>
          </a:prstGeom>
          <a:noFill/>
        </p:spPr>
        <p:txBody>
          <a:bodyPr wrap="square" rtlCol="0">
            <a:spAutoFit/>
          </a:bodyPr>
          <a:lstStyle/>
          <a:p>
            <a:pPr>
              <a:lnSpc>
                <a:spcPct val="150000"/>
              </a:lnSpc>
            </a:pPr>
            <a:r>
              <a:rPr lang="en-US" altLang="zh-CN" sz="2000" dirty="0" smtClean="0">
                <a:latin typeface="微软雅黑" pitchFamily="34" charset="-122"/>
                <a:ea typeface="微软雅黑" pitchFamily="34" charset="-122"/>
              </a:rPr>
              <a:t>         </a:t>
            </a:r>
            <a:r>
              <a:rPr lang="zh-CN" altLang="en-US" sz="2000" dirty="0" smtClean="0">
                <a:latin typeface="微软雅黑" pitchFamily="34" charset="-122"/>
                <a:ea typeface="微软雅黑" pitchFamily="34" charset="-122"/>
              </a:rPr>
              <a:t>几何模型：几何模型将关系解释为潜在空间中的几何运算，头部嵌入根据关系嵌入的值在经历空间变换</a:t>
            </a:r>
            <a:r>
              <a:rPr lang="en-US" altLang="zh-CN" sz="2000" dirty="0" smtClean="0">
                <a:latin typeface="微软雅黑" pitchFamily="34" charset="-122"/>
                <a:ea typeface="微软雅黑" pitchFamily="34" charset="-122"/>
              </a:rPr>
              <a:t>t</a:t>
            </a:r>
            <a:r>
              <a:rPr lang="zh-CN" altLang="en-US" sz="2000" dirty="0" smtClean="0">
                <a:latin typeface="微软雅黑" pitchFamily="34" charset="-122"/>
                <a:ea typeface="微软雅黑" pitchFamily="34" charset="-122"/>
              </a:rPr>
              <a:t>后所得。事实得分是结果向量和尾向量之间的距离，且几何模型通常使用距离函数来进行计算。几何模型的解析形式看起来类似于张量分解模型，但在这些情况下，通常需要额外的约束来实现空间变换。几何模型倾向于避免共享参数，直接在嵌入上运行反向传播，在几何模型中主要可以分为三种：纯平移模型、具有附加嵌入的平移模型以及旋转平移模型。</a:t>
            </a:r>
            <a:endParaRPr lang="en-US" altLang="zh-CN" sz="2000" dirty="0" smtClean="0">
              <a:latin typeface="微软雅黑" pitchFamily="34" charset="-122"/>
              <a:ea typeface="微软雅黑" pitchFamily="34" charset="-122"/>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DCF069B-D994-4262-8CEC-8B0A802048A3}"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pPr/>
              <a:t>11</a:t>
            </a:fld>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TextBox 10"/>
          <p:cNvSpPr txBox="1"/>
          <p:nvPr/>
        </p:nvSpPr>
        <p:spPr>
          <a:xfrm>
            <a:off x="4362189" y="448343"/>
            <a:ext cx="3467616" cy="584775"/>
          </a:xfrm>
          <a:prstGeom prst="rect">
            <a:avLst/>
          </a:prstGeom>
          <a:noFill/>
        </p:spPr>
        <p:txBody>
          <a:bodyPr wrap="none" rtlCol="0">
            <a:spAutoFit/>
          </a:bodyPr>
          <a:lstStyle/>
          <a:p>
            <a:pPr algn="ctr"/>
            <a:r>
              <a:rPr lang="zh-CN" altLang="en-US" sz="3200" dirty="0" smtClean="0">
                <a:solidFill>
                  <a:schemeClr val="tx1">
                    <a:lumMod val="65000"/>
                    <a:lumOff val="3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链路预测技术综述</a:t>
            </a:r>
            <a:endPar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endParaRPr>
          </a:p>
        </p:txBody>
      </p:sp>
      <p:sp>
        <p:nvSpPr>
          <p:cNvPr id="5" name="矩形 4"/>
          <p:cNvSpPr/>
          <p:nvPr/>
        </p:nvSpPr>
        <p:spPr>
          <a:xfrm>
            <a:off x="0" y="5976917"/>
            <a:ext cx="12192000" cy="177800"/>
          </a:xfrm>
          <a:prstGeom prst="rect">
            <a:avLst/>
          </a:prstGeom>
          <a:solidFill>
            <a:srgbClr val="414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TextBox 46"/>
          <p:cNvSpPr txBox="1"/>
          <p:nvPr/>
        </p:nvSpPr>
        <p:spPr>
          <a:xfrm>
            <a:off x="448595" y="1816666"/>
            <a:ext cx="11743405" cy="2862322"/>
          </a:xfrm>
          <a:prstGeom prst="rect">
            <a:avLst/>
          </a:prstGeom>
          <a:noFill/>
        </p:spPr>
        <p:txBody>
          <a:bodyPr wrap="square" rtlCol="0">
            <a:spAutoFit/>
          </a:bodyPr>
          <a:lstStyle/>
          <a:p>
            <a:pPr>
              <a:lnSpc>
                <a:spcPct val="150000"/>
              </a:lnSpc>
            </a:pPr>
            <a:r>
              <a:rPr lang="en-US" altLang="zh-CN" sz="2000" dirty="0" smtClean="0">
                <a:latin typeface="微软雅黑" pitchFamily="34" charset="-122"/>
                <a:ea typeface="微软雅黑" pitchFamily="34" charset="-122"/>
              </a:rPr>
              <a:t>         </a:t>
            </a:r>
            <a:r>
              <a:rPr lang="zh-CN" altLang="en-US" sz="2000" dirty="0" smtClean="0">
                <a:latin typeface="微软雅黑" pitchFamily="34" charset="-122"/>
                <a:ea typeface="微软雅黑" pitchFamily="34" charset="-122"/>
              </a:rPr>
              <a:t>深度学习模型：深度学习模型使用深度神经网络来执行线性规划，神经网络学习权重和偏差等参数，并将其与输入数据相结合来识别模式。深度神经网络将参数组织成单独的层，通常穿插非线性函数，开发不同类型的层来执行相关操作，如学习卷积核以应用于输入数据的卷积层和以递归方式处理顺序输入的递归层。在链路预测领域，知识图谱嵌入通常于层的权重与偏差一起学习，这些共享参数使得模型更具表现力，但训练时间可能更长，更容易过度拟合。深度学习模型主要包括三类：卷积神经网络、胶囊神经网络以及循环神经网络。</a:t>
            </a:r>
            <a:endParaRPr lang="en-US" altLang="zh-CN" sz="2000" dirty="0" smtClean="0">
              <a:latin typeface="微软雅黑" pitchFamily="34" charset="-122"/>
              <a:ea typeface="微软雅黑" pitchFamily="34" charset="-122"/>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DCF069B-D994-4262-8CEC-8B0A802048A3}"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pPr/>
              <a:t>12</a:t>
            </a:fld>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TextBox 10"/>
          <p:cNvSpPr txBox="1"/>
          <p:nvPr/>
        </p:nvSpPr>
        <p:spPr>
          <a:xfrm>
            <a:off x="4977739" y="448343"/>
            <a:ext cx="2236511" cy="584775"/>
          </a:xfrm>
          <a:prstGeom prst="rect">
            <a:avLst/>
          </a:prstGeom>
          <a:noFill/>
        </p:spPr>
        <p:txBody>
          <a:bodyPr wrap="none" rtlCol="0">
            <a:spAutoFit/>
          </a:bodyPr>
          <a:lstStyle/>
          <a:p>
            <a:pPr algn="ctr"/>
            <a:r>
              <a:rPr lang="zh-CN" altLang="en-US" sz="3200" dirty="0" smtClean="0">
                <a:solidFill>
                  <a:schemeClr val="tx1">
                    <a:lumMod val="65000"/>
                    <a:lumOff val="3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数据集设置</a:t>
            </a:r>
            <a:endPar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endParaRPr>
          </a:p>
        </p:txBody>
      </p:sp>
      <p:sp>
        <p:nvSpPr>
          <p:cNvPr id="5" name="矩形 4"/>
          <p:cNvSpPr/>
          <p:nvPr/>
        </p:nvSpPr>
        <p:spPr>
          <a:xfrm>
            <a:off x="0" y="5976917"/>
            <a:ext cx="12192000" cy="177800"/>
          </a:xfrm>
          <a:prstGeom prst="rect">
            <a:avLst/>
          </a:prstGeom>
          <a:solidFill>
            <a:srgbClr val="414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TextBox 46"/>
          <p:cNvSpPr txBox="1"/>
          <p:nvPr/>
        </p:nvSpPr>
        <p:spPr>
          <a:xfrm>
            <a:off x="298173" y="1132802"/>
            <a:ext cx="11893827" cy="1938992"/>
          </a:xfrm>
          <a:prstGeom prst="rect">
            <a:avLst/>
          </a:prstGeom>
          <a:noFill/>
        </p:spPr>
        <p:txBody>
          <a:bodyPr wrap="square" rtlCol="0">
            <a:spAutoFit/>
          </a:bodyPr>
          <a:lstStyle/>
          <a:p>
            <a:pPr>
              <a:lnSpc>
                <a:spcPct val="150000"/>
              </a:lnSpc>
            </a:pPr>
            <a:r>
              <a:rPr lang="zh-CN" altLang="en-US" sz="2000" dirty="0" smtClean="0">
                <a:latin typeface="微软雅黑" pitchFamily="34" charset="-122"/>
                <a:ea typeface="微软雅黑" pitchFamily="34" charset="-122"/>
              </a:rPr>
              <a:t>链路预测任务数据集通常通过对真实世界的知识图谱进行采样来获得，并将提取到的事实划分为训练集、验证集和测试集。主要在五个链路预测数据集上进行对比分析，下图是这五个数据集的比较分析及其一般性质。采用四种标准进行评判：</a:t>
            </a:r>
            <a:r>
              <a:rPr lang="en-US" altLang="zh-CN" sz="2000" dirty="0" smtClean="0">
                <a:latin typeface="微软雅黑" pitchFamily="34" charset="-122"/>
                <a:ea typeface="微软雅黑" pitchFamily="34" charset="-122"/>
              </a:rPr>
              <a:t>MRR</a:t>
            </a:r>
            <a:r>
              <a:rPr lang="zh-CN" altLang="en-US" sz="2000" dirty="0" smtClean="0">
                <a:latin typeface="微软雅黑" pitchFamily="34" charset="-122"/>
                <a:ea typeface="微软雅黑" pitchFamily="34" charset="-122"/>
              </a:rPr>
              <a:t>、</a:t>
            </a:r>
            <a:r>
              <a:rPr lang="en-US" altLang="zh-CN" sz="2000" dirty="0" smtClean="0">
                <a:latin typeface="微软雅黑" pitchFamily="34" charset="-122"/>
                <a:ea typeface="微软雅黑" pitchFamily="34" charset="-122"/>
              </a:rPr>
              <a:t>MR</a:t>
            </a:r>
            <a:r>
              <a:rPr lang="zh-CN" altLang="en-US" sz="2000" dirty="0" smtClean="0">
                <a:latin typeface="微软雅黑" pitchFamily="34" charset="-122"/>
                <a:ea typeface="微软雅黑" pitchFamily="34" charset="-122"/>
              </a:rPr>
              <a:t>、</a:t>
            </a:r>
            <a:r>
              <a:rPr lang="en-US" altLang="zh-CN" sz="2000" dirty="0" smtClean="0">
                <a:latin typeface="微软雅黑" pitchFamily="34" charset="-122"/>
                <a:ea typeface="微软雅黑" pitchFamily="34" charset="-122"/>
              </a:rPr>
              <a:t>H@1</a:t>
            </a:r>
            <a:r>
              <a:rPr lang="zh-CN" altLang="en-US" sz="2000" dirty="0" smtClean="0">
                <a:latin typeface="微软雅黑" pitchFamily="34" charset="-122"/>
                <a:ea typeface="微软雅黑" pitchFamily="34" charset="-122"/>
              </a:rPr>
              <a:t>和</a:t>
            </a:r>
            <a:r>
              <a:rPr lang="en-US" altLang="zh-CN" sz="2000" dirty="0" smtClean="0">
                <a:latin typeface="微软雅黑" pitchFamily="34" charset="-122"/>
                <a:ea typeface="微软雅黑" pitchFamily="34" charset="-122"/>
              </a:rPr>
              <a:t>H@10</a:t>
            </a:r>
            <a:r>
              <a:rPr lang="zh-CN" altLang="en-US" sz="2000" dirty="0" smtClean="0">
                <a:latin typeface="微软雅黑" pitchFamily="34" charset="-122"/>
                <a:ea typeface="微软雅黑" pitchFamily="34" charset="-122"/>
              </a:rPr>
              <a:t>，</a:t>
            </a:r>
            <a:r>
              <a:rPr lang="en-US" altLang="zh-CN" sz="2000" dirty="0" smtClean="0">
                <a:latin typeface="微软雅黑" pitchFamily="34" charset="-122"/>
                <a:ea typeface="微软雅黑" pitchFamily="34" charset="-122"/>
              </a:rPr>
              <a:t>MRR</a:t>
            </a:r>
            <a:r>
              <a:rPr lang="zh-CN" altLang="en-US" sz="2000" dirty="0" smtClean="0">
                <a:latin typeface="微软雅黑" pitchFamily="34" charset="-122"/>
                <a:ea typeface="微软雅黑" pitchFamily="34" charset="-122"/>
              </a:rPr>
              <a:t>是平均倒数排名，</a:t>
            </a:r>
            <a:r>
              <a:rPr lang="en-US" altLang="zh-CN" sz="2000" dirty="0" smtClean="0">
                <a:latin typeface="微软雅黑" pitchFamily="34" charset="-122"/>
                <a:ea typeface="微软雅黑" pitchFamily="34" charset="-122"/>
              </a:rPr>
              <a:t>MR</a:t>
            </a:r>
            <a:r>
              <a:rPr lang="zh-CN" altLang="en-US" sz="2000" dirty="0" smtClean="0">
                <a:latin typeface="微软雅黑" pitchFamily="34" charset="-122"/>
                <a:ea typeface="微软雅黑" pitchFamily="34" charset="-122"/>
              </a:rPr>
              <a:t>是平均排名，</a:t>
            </a:r>
            <a:r>
              <a:rPr lang="en-US" altLang="zh-CN" sz="2000" dirty="0" err="1" smtClean="0">
                <a:latin typeface="微软雅黑" pitchFamily="34" charset="-122"/>
                <a:ea typeface="微软雅黑" pitchFamily="34" charset="-122"/>
              </a:rPr>
              <a:t>H@n</a:t>
            </a:r>
            <a:r>
              <a:rPr lang="zh-CN" altLang="en-US" sz="2000" dirty="0" smtClean="0">
                <a:latin typeface="微软雅黑" pitchFamily="34" charset="-122"/>
                <a:ea typeface="微软雅黑" pitchFamily="34" charset="-122"/>
              </a:rPr>
              <a:t>是链接预测中排名小于</a:t>
            </a:r>
            <a:r>
              <a:rPr lang="en-US" altLang="zh-CN" sz="2000" dirty="0" smtClean="0">
                <a:latin typeface="微软雅黑" pitchFamily="34" charset="-122"/>
                <a:ea typeface="微软雅黑" pitchFamily="34" charset="-122"/>
              </a:rPr>
              <a:t>n</a:t>
            </a:r>
            <a:r>
              <a:rPr lang="zh-CN" altLang="en-US" sz="2000" dirty="0" smtClean="0">
                <a:latin typeface="微软雅黑" pitchFamily="34" charset="-122"/>
                <a:ea typeface="微软雅黑" pitchFamily="34" charset="-122"/>
              </a:rPr>
              <a:t>的三元组的平均占比。</a:t>
            </a:r>
            <a:endParaRPr lang="zh-CN" altLang="en-US" sz="2000" dirty="0">
              <a:latin typeface="微软雅黑" pitchFamily="34" charset="-122"/>
              <a:ea typeface="微软雅黑" pitchFamily="34" charset="-122"/>
            </a:endParaRPr>
          </a:p>
        </p:txBody>
      </p:sp>
      <p:pic>
        <p:nvPicPr>
          <p:cNvPr id="20481" name="Picture 1"/>
          <p:cNvPicPr>
            <a:picLocks noChangeAspect="1" noChangeArrowheads="1"/>
          </p:cNvPicPr>
          <p:nvPr/>
        </p:nvPicPr>
        <p:blipFill>
          <a:blip r:embed="rId3" cstate="print"/>
          <a:srcRect/>
          <a:stretch>
            <a:fillRect/>
          </a:stretch>
        </p:blipFill>
        <p:spPr bwMode="auto">
          <a:xfrm>
            <a:off x="2509594" y="3174023"/>
            <a:ext cx="7102475" cy="2514600"/>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DCF069B-D994-4262-8CEC-8B0A802048A3}"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pPr/>
              <a:t>13</a:t>
            </a:fld>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TextBox 10"/>
          <p:cNvSpPr txBox="1"/>
          <p:nvPr/>
        </p:nvSpPr>
        <p:spPr>
          <a:xfrm>
            <a:off x="4977741" y="448343"/>
            <a:ext cx="2236510" cy="584775"/>
          </a:xfrm>
          <a:prstGeom prst="rect">
            <a:avLst/>
          </a:prstGeom>
          <a:noFill/>
        </p:spPr>
        <p:txBody>
          <a:bodyPr wrap="none" rtlCol="0">
            <a:spAutoFit/>
          </a:bodyPr>
          <a:lstStyle/>
          <a:p>
            <a:pPr algn="ctr"/>
            <a:r>
              <a:rPr lang="zh-CN" altLang="en-US" sz="3200" dirty="0" smtClean="0">
                <a:solidFill>
                  <a:schemeClr val="tx1">
                    <a:lumMod val="65000"/>
                    <a:lumOff val="3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数据集训练</a:t>
            </a:r>
            <a:endPar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endParaRPr>
          </a:p>
        </p:txBody>
      </p:sp>
      <p:sp>
        <p:nvSpPr>
          <p:cNvPr id="5" name="矩形 4"/>
          <p:cNvSpPr/>
          <p:nvPr/>
        </p:nvSpPr>
        <p:spPr>
          <a:xfrm>
            <a:off x="0" y="5976917"/>
            <a:ext cx="12192000" cy="177800"/>
          </a:xfrm>
          <a:prstGeom prst="rect">
            <a:avLst/>
          </a:prstGeom>
          <a:solidFill>
            <a:srgbClr val="414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TextBox 46"/>
          <p:cNvSpPr txBox="1"/>
          <p:nvPr/>
        </p:nvSpPr>
        <p:spPr>
          <a:xfrm>
            <a:off x="298173" y="1132802"/>
            <a:ext cx="11893827" cy="1015663"/>
          </a:xfrm>
          <a:prstGeom prst="rect">
            <a:avLst/>
          </a:prstGeom>
          <a:noFill/>
        </p:spPr>
        <p:txBody>
          <a:bodyPr wrap="square" rtlCol="0">
            <a:spAutoFit/>
          </a:bodyPr>
          <a:lstStyle/>
          <a:p>
            <a:pPr>
              <a:lnSpc>
                <a:spcPct val="150000"/>
              </a:lnSpc>
            </a:pPr>
            <a:r>
              <a:rPr lang="zh-CN" altLang="en-US" sz="2000" dirty="0" smtClean="0">
                <a:latin typeface="微软雅黑" pitchFamily="34" charset="-122"/>
                <a:ea typeface="微软雅黑" pitchFamily="34" charset="-122"/>
              </a:rPr>
              <a:t>左图是每个链路预测模型在</a:t>
            </a:r>
            <a:r>
              <a:rPr lang="en-US" altLang="zh-CN" sz="2000" dirty="0" smtClean="0">
                <a:latin typeface="微软雅黑" pitchFamily="34" charset="-122"/>
                <a:ea typeface="微软雅黑" pitchFamily="34" charset="-122"/>
              </a:rPr>
              <a:t>5</a:t>
            </a:r>
            <a:r>
              <a:rPr lang="zh-CN" altLang="en-US" sz="2000" dirty="0" smtClean="0">
                <a:latin typeface="微软雅黑" pitchFamily="34" charset="-122"/>
                <a:ea typeface="微软雅黑" pitchFamily="34" charset="-122"/>
              </a:rPr>
              <a:t>个数据集上的训练时长，右图是训练过后每个链路预测模型在</a:t>
            </a:r>
            <a:r>
              <a:rPr lang="en-US" altLang="zh-CN" sz="2000" dirty="0" smtClean="0">
                <a:latin typeface="微软雅黑" pitchFamily="34" charset="-122"/>
                <a:ea typeface="微软雅黑" pitchFamily="34" charset="-122"/>
              </a:rPr>
              <a:t>5</a:t>
            </a:r>
            <a:r>
              <a:rPr lang="zh-CN" altLang="en-US" sz="2000" dirty="0" smtClean="0">
                <a:latin typeface="微软雅黑" pitchFamily="34" charset="-122"/>
                <a:ea typeface="微软雅黑" pitchFamily="34" charset="-122"/>
              </a:rPr>
              <a:t>个数据集上的预测时长。可以看到训练过后的预测时长可以控制控制在毫秒级别。</a:t>
            </a:r>
            <a:endParaRPr lang="zh-CN" altLang="en-US" sz="2000" dirty="0">
              <a:latin typeface="微软雅黑" pitchFamily="34" charset="-122"/>
              <a:ea typeface="微软雅黑" pitchFamily="34" charset="-122"/>
            </a:endParaRPr>
          </a:p>
        </p:txBody>
      </p:sp>
      <p:pic>
        <p:nvPicPr>
          <p:cNvPr id="39938" name="Picture 2"/>
          <p:cNvPicPr>
            <a:picLocks noChangeAspect="1" noChangeArrowheads="1"/>
          </p:cNvPicPr>
          <p:nvPr/>
        </p:nvPicPr>
        <p:blipFill>
          <a:blip r:embed="rId3" cstate="print"/>
          <a:srcRect/>
          <a:stretch>
            <a:fillRect/>
          </a:stretch>
        </p:blipFill>
        <p:spPr bwMode="auto">
          <a:xfrm>
            <a:off x="233777" y="3041374"/>
            <a:ext cx="5540613" cy="1942962"/>
          </a:xfrm>
          <a:prstGeom prst="rect">
            <a:avLst/>
          </a:prstGeom>
          <a:noFill/>
          <a:ln w="9525">
            <a:noFill/>
            <a:miter lim="800000"/>
            <a:headEnd/>
            <a:tailEnd/>
          </a:ln>
        </p:spPr>
      </p:pic>
      <p:pic>
        <p:nvPicPr>
          <p:cNvPr id="39939" name="Picture 3"/>
          <p:cNvPicPr>
            <a:picLocks noChangeAspect="1" noChangeArrowheads="1"/>
          </p:cNvPicPr>
          <p:nvPr/>
        </p:nvPicPr>
        <p:blipFill>
          <a:blip r:embed="rId4" cstate="print"/>
          <a:srcRect/>
          <a:stretch>
            <a:fillRect/>
          </a:stretch>
        </p:blipFill>
        <p:spPr bwMode="auto">
          <a:xfrm>
            <a:off x="6161641" y="3005838"/>
            <a:ext cx="5884586" cy="1939225"/>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DCF069B-D994-4262-8CEC-8B0A802048A3}"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pPr/>
              <a:t>14</a:t>
            </a:fld>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TextBox 10"/>
          <p:cNvSpPr txBox="1"/>
          <p:nvPr/>
        </p:nvSpPr>
        <p:spPr>
          <a:xfrm>
            <a:off x="5593289" y="448343"/>
            <a:ext cx="1005404" cy="584775"/>
          </a:xfrm>
          <a:prstGeom prst="rect">
            <a:avLst/>
          </a:prstGeom>
          <a:noFill/>
        </p:spPr>
        <p:txBody>
          <a:bodyPr wrap="none" rtlCol="0">
            <a:spAutoFit/>
          </a:bodyPr>
          <a:lstStyle/>
          <a:p>
            <a:pPr algn="ctr"/>
            <a:r>
              <a:rPr lang="zh-CN" altLang="en-US" sz="3200" dirty="0" smtClean="0">
                <a:solidFill>
                  <a:schemeClr val="tx1">
                    <a:lumMod val="65000"/>
                    <a:lumOff val="3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结论</a:t>
            </a:r>
            <a:endPar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endParaRPr>
          </a:p>
        </p:txBody>
      </p:sp>
      <p:sp>
        <p:nvSpPr>
          <p:cNvPr id="5" name="矩形 4"/>
          <p:cNvSpPr/>
          <p:nvPr/>
        </p:nvSpPr>
        <p:spPr>
          <a:xfrm>
            <a:off x="0" y="5976917"/>
            <a:ext cx="12192000" cy="177800"/>
          </a:xfrm>
          <a:prstGeom prst="rect">
            <a:avLst/>
          </a:prstGeom>
          <a:solidFill>
            <a:srgbClr val="414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TextBox 46"/>
          <p:cNvSpPr txBox="1"/>
          <p:nvPr/>
        </p:nvSpPr>
        <p:spPr>
          <a:xfrm>
            <a:off x="377688" y="2249083"/>
            <a:ext cx="3756990" cy="1477328"/>
          </a:xfrm>
          <a:prstGeom prst="rect">
            <a:avLst/>
          </a:prstGeom>
          <a:noFill/>
        </p:spPr>
        <p:txBody>
          <a:bodyPr wrap="square" rtlCol="0">
            <a:spAutoFit/>
          </a:bodyPr>
          <a:lstStyle/>
          <a:p>
            <a:pPr indent="457200">
              <a:lnSpc>
                <a:spcPct val="150000"/>
              </a:lnSpc>
            </a:pPr>
            <a:r>
              <a:rPr lang="zh-CN" altLang="en-US" sz="2000" dirty="0" smtClean="0">
                <a:latin typeface="微软雅黑" pitchFamily="34" charset="-122"/>
                <a:ea typeface="微软雅黑" pitchFamily="34" charset="-122"/>
              </a:rPr>
              <a:t>在五个数据集上</a:t>
            </a:r>
            <a:r>
              <a:rPr lang="en-US" altLang="zh-CN" sz="2000" dirty="0" smtClean="0">
                <a:latin typeface="微软雅黑" pitchFamily="34" charset="-122"/>
                <a:ea typeface="微软雅黑" pitchFamily="34" charset="-122"/>
              </a:rPr>
              <a:t>H@1, H@10, MR, </a:t>
            </a:r>
            <a:r>
              <a:rPr lang="zh-CN" altLang="en-US" sz="2000" dirty="0" smtClean="0">
                <a:latin typeface="微软雅黑" pitchFamily="34" charset="-122"/>
                <a:ea typeface="微软雅黑" pitchFamily="34" charset="-122"/>
              </a:rPr>
              <a:t>和</a:t>
            </a:r>
            <a:r>
              <a:rPr lang="en-US" altLang="zh-CN" sz="2000" dirty="0" smtClean="0">
                <a:latin typeface="微软雅黑" pitchFamily="34" charset="-122"/>
                <a:ea typeface="微软雅黑" pitchFamily="34" charset="-122"/>
              </a:rPr>
              <a:t> MRR</a:t>
            </a:r>
            <a:r>
              <a:rPr lang="zh-CN" altLang="en-US" sz="2000" dirty="0" smtClean="0">
                <a:latin typeface="微软雅黑" pitchFamily="34" charset="-122"/>
                <a:ea typeface="微软雅黑" pitchFamily="34" charset="-122"/>
              </a:rPr>
              <a:t>指标的结果如右图所示。</a:t>
            </a:r>
            <a:endParaRPr lang="en-US" altLang="zh-CN" sz="2000" dirty="0" smtClean="0">
              <a:latin typeface="微软雅黑" pitchFamily="34" charset="-122"/>
              <a:ea typeface="微软雅黑" pitchFamily="34" charset="-122"/>
            </a:endParaRPr>
          </a:p>
        </p:txBody>
      </p:sp>
      <p:pic>
        <p:nvPicPr>
          <p:cNvPr id="1026" name="Picture 2"/>
          <p:cNvPicPr>
            <a:picLocks noChangeAspect="1" noChangeArrowheads="1"/>
          </p:cNvPicPr>
          <p:nvPr/>
        </p:nvPicPr>
        <p:blipFill>
          <a:blip r:embed="rId3" cstate="print"/>
          <a:srcRect/>
          <a:stretch>
            <a:fillRect/>
          </a:stretch>
        </p:blipFill>
        <p:spPr bwMode="auto">
          <a:xfrm>
            <a:off x="5257180" y="972724"/>
            <a:ext cx="6446837" cy="4892675"/>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DCF069B-D994-4262-8CEC-8B0A802048A3}"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pPr/>
              <a:t>15</a:t>
            </a:fld>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TextBox 10"/>
          <p:cNvSpPr txBox="1"/>
          <p:nvPr/>
        </p:nvSpPr>
        <p:spPr>
          <a:xfrm>
            <a:off x="5593289" y="448343"/>
            <a:ext cx="1005404" cy="584775"/>
          </a:xfrm>
          <a:prstGeom prst="rect">
            <a:avLst/>
          </a:prstGeom>
          <a:noFill/>
        </p:spPr>
        <p:txBody>
          <a:bodyPr wrap="none" rtlCol="0">
            <a:spAutoFit/>
          </a:bodyPr>
          <a:lstStyle/>
          <a:p>
            <a:pPr algn="ctr"/>
            <a:r>
              <a:rPr lang="zh-CN" altLang="en-US" sz="3200" dirty="0" smtClean="0">
                <a:solidFill>
                  <a:schemeClr val="tx1">
                    <a:lumMod val="65000"/>
                    <a:lumOff val="3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结论</a:t>
            </a:r>
            <a:endPar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endParaRPr>
          </a:p>
        </p:txBody>
      </p:sp>
      <p:sp>
        <p:nvSpPr>
          <p:cNvPr id="5" name="矩形 4"/>
          <p:cNvSpPr/>
          <p:nvPr/>
        </p:nvSpPr>
        <p:spPr>
          <a:xfrm>
            <a:off x="0" y="5976917"/>
            <a:ext cx="12192000" cy="177800"/>
          </a:xfrm>
          <a:prstGeom prst="rect">
            <a:avLst/>
          </a:prstGeom>
          <a:solidFill>
            <a:srgbClr val="414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TextBox 46"/>
          <p:cNvSpPr txBox="1"/>
          <p:nvPr/>
        </p:nvSpPr>
        <p:spPr>
          <a:xfrm>
            <a:off x="0" y="1334683"/>
            <a:ext cx="11387145" cy="4247317"/>
          </a:xfrm>
          <a:prstGeom prst="rect">
            <a:avLst/>
          </a:prstGeom>
          <a:noFill/>
        </p:spPr>
        <p:txBody>
          <a:bodyPr wrap="square" rtlCol="0">
            <a:spAutoFit/>
          </a:bodyPr>
          <a:lstStyle/>
          <a:p>
            <a:pPr indent="457200">
              <a:lnSpc>
                <a:spcPct val="150000"/>
              </a:lnSpc>
            </a:pPr>
            <a:r>
              <a:rPr lang="zh-CN" altLang="en-US" sz="2000" dirty="0" smtClean="0">
                <a:latin typeface="微软雅黑" pitchFamily="34" charset="-122"/>
                <a:ea typeface="微软雅黑" pitchFamily="34" charset="-122"/>
              </a:rPr>
              <a:t>在我们的分析中，张量分解模型显示了跨数据集最可靠的结果，在考虑到的实现方式中，这些系统中的大多数系统在我们分析的数据集中的所有评估指标上均显示出统一的性能。特别是，</a:t>
            </a:r>
            <a:r>
              <a:rPr lang="en-US" altLang="zh-CN" sz="2000" dirty="0" err="1" smtClean="0">
                <a:latin typeface="微软雅黑" pitchFamily="34" charset="-122"/>
                <a:ea typeface="微软雅黑" pitchFamily="34" charset="-122"/>
              </a:rPr>
              <a:t>ComplEx</a:t>
            </a:r>
            <a:r>
              <a:rPr lang="zh-CN" altLang="en-US" sz="2000" dirty="0" smtClean="0">
                <a:latin typeface="微软雅黑" pitchFamily="34" charset="-122"/>
                <a:ea typeface="微软雅黑" pitchFamily="34" charset="-122"/>
              </a:rPr>
              <a:t>及其</a:t>
            </a:r>
            <a:r>
              <a:rPr lang="en-US" altLang="zh-CN" sz="2000" dirty="0" smtClean="0">
                <a:latin typeface="微软雅黑" pitchFamily="34" charset="-122"/>
                <a:ea typeface="微软雅黑" pitchFamily="34" charset="-122"/>
              </a:rPr>
              <a:t>N3</a:t>
            </a:r>
            <a:r>
              <a:rPr lang="zh-CN" altLang="en-US" sz="2000" dirty="0" smtClean="0">
                <a:latin typeface="微软雅黑" pitchFamily="34" charset="-122"/>
                <a:ea typeface="微软雅黑" pitchFamily="34" charset="-122"/>
              </a:rPr>
              <a:t>正则化在所有数据集中的所有指标上显示了惊人的结果，是唯一一个始终可与基线</a:t>
            </a:r>
            <a:r>
              <a:rPr lang="en-US" altLang="zh-CN" sz="2000" dirty="0" err="1" smtClean="0">
                <a:latin typeface="微软雅黑" pitchFamily="34" charset="-122"/>
                <a:ea typeface="微软雅黑" pitchFamily="34" charset="-122"/>
              </a:rPr>
              <a:t>AnyBURL</a:t>
            </a:r>
            <a:r>
              <a:rPr lang="zh-CN" altLang="en-US" sz="2000" dirty="0" smtClean="0">
                <a:latin typeface="微软雅黑" pitchFamily="34" charset="-122"/>
                <a:ea typeface="微软雅黑" pitchFamily="34" charset="-122"/>
              </a:rPr>
              <a:t>相比的基于嵌入的模型。另一方面，几何方向稍微不稳定，在过去的几年中，研究投入了大量精力用于转换模型，从</a:t>
            </a:r>
            <a:r>
              <a:rPr lang="en-US" altLang="zh-CN" sz="2000" dirty="0" err="1" smtClean="0">
                <a:latin typeface="微软雅黑" pitchFamily="34" charset="-122"/>
                <a:ea typeface="微软雅黑" pitchFamily="34" charset="-122"/>
              </a:rPr>
              <a:t>TransE</a:t>
            </a:r>
            <a:r>
              <a:rPr lang="zh-CN" altLang="en-US" sz="2000" dirty="0" smtClean="0">
                <a:latin typeface="微软雅黑" pitchFamily="34" charset="-122"/>
                <a:ea typeface="微软雅黑" pitchFamily="34" charset="-122"/>
              </a:rPr>
              <a:t>到它的许多具有多嵌入策略的后继者，这些策略用于处理多对一，一对多和多对多关系。 这些模型显示出有趣的结果，但仍然存在度量和数据集之间的一些不规则之处。 例如，像</a:t>
            </a:r>
            <a:r>
              <a:rPr lang="en-US" altLang="zh-CN" sz="2000" dirty="0" err="1" smtClean="0">
                <a:latin typeface="微软雅黑" pitchFamily="34" charset="-122"/>
                <a:ea typeface="微软雅黑" pitchFamily="34" charset="-122"/>
              </a:rPr>
              <a:t>TransE</a:t>
            </a:r>
            <a:r>
              <a:rPr lang="zh-CN" altLang="en-US" sz="2000" dirty="0" smtClean="0">
                <a:latin typeface="微软雅黑" pitchFamily="34" charset="-122"/>
                <a:ea typeface="微软雅黑" pitchFamily="34" charset="-122"/>
              </a:rPr>
              <a:t>和</a:t>
            </a:r>
            <a:r>
              <a:rPr lang="en-US" altLang="zh-CN" sz="2000" dirty="0" err="1" smtClean="0">
                <a:latin typeface="微软雅黑" pitchFamily="34" charset="-122"/>
                <a:ea typeface="微软雅黑" pitchFamily="34" charset="-122"/>
              </a:rPr>
              <a:t>STransEseem</a:t>
            </a:r>
            <a:r>
              <a:rPr lang="zh-CN" altLang="en-US" sz="2000" dirty="0" smtClean="0">
                <a:latin typeface="微软雅黑" pitchFamily="34" charset="-122"/>
                <a:ea typeface="微软雅黑" pitchFamily="34" charset="-122"/>
              </a:rPr>
              <a:t>这样的模型在</a:t>
            </a:r>
            <a:r>
              <a:rPr lang="en-US" altLang="zh-CN" sz="2000" dirty="0" smtClean="0">
                <a:latin typeface="微软雅黑" pitchFamily="34" charset="-122"/>
                <a:ea typeface="微软雅黑" pitchFamily="34" charset="-122"/>
              </a:rPr>
              <a:t>WN18RR</a:t>
            </a:r>
            <a:r>
              <a:rPr lang="zh-CN" altLang="en-US" sz="2000" dirty="0" smtClean="0">
                <a:latin typeface="微软雅黑" pitchFamily="34" charset="-122"/>
                <a:ea typeface="微软雅黑" pitchFamily="34" charset="-122"/>
              </a:rPr>
              <a:t>数据集上格外挣扎，尤其是涉及</a:t>
            </a:r>
            <a:r>
              <a:rPr lang="en-US" altLang="zh-CN" sz="2000" dirty="0" smtClean="0">
                <a:latin typeface="微软雅黑" pitchFamily="34" charset="-122"/>
                <a:ea typeface="微软雅黑" pitchFamily="34" charset="-122"/>
              </a:rPr>
              <a:t>H@1</a:t>
            </a:r>
            <a:r>
              <a:rPr lang="zh-CN" altLang="en-US" sz="2000" dirty="0" smtClean="0">
                <a:latin typeface="微软雅黑" pitchFamily="34" charset="-122"/>
                <a:ea typeface="微软雅黑" pitchFamily="34" charset="-122"/>
              </a:rPr>
              <a:t>和</a:t>
            </a:r>
            <a:r>
              <a:rPr lang="en-US" altLang="zh-CN" sz="2000" dirty="0" smtClean="0">
                <a:latin typeface="微软雅黑" pitchFamily="34" charset="-122"/>
                <a:ea typeface="微软雅黑" pitchFamily="34" charset="-122"/>
              </a:rPr>
              <a:t>MRR</a:t>
            </a:r>
            <a:r>
              <a:rPr lang="zh-CN" altLang="en-US" sz="2000" dirty="0" smtClean="0">
                <a:latin typeface="微软雅黑" pitchFamily="34" charset="-122"/>
                <a:ea typeface="微软雅黑" pitchFamily="34" charset="-122"/>
              </a:rPr>
              <a:t>度量标准时。 总而言之，仅依靠翻译的模型已被最近的旋转翻译模型所取代。在这方面，</a:t>
            </a:r>
            <a:r>
              <a:rPr lang="en-US" altLang="zh-CN" sz="2000" dirty="0" err="1" smtClean="0">
                <a:latin typeface="微软雅黑" pitchFamily="34" charset="-122"/>
                <a:ea typeface="微软雅黑" pitchFamily="34" charset="-122"/>
              </a:rPr>
              <a:t>RotatE</a:t>
            </a:r>
            <a:r>
              <a:rPr lang="zh-CN" altLang="en-US" sz="2000" dirty="0" smtClean="0">
                <a:latin typeface="微软雅黑" pitchFamily="34" charset="-122"/>
                <a:ea typeface="微软雅黑" pitchFamily="34" charset="-122"/>
              </a:rPr>
              <a:t>在所有数据集上都表现出非常一致的性能，并且在考虑到</a:t>
            </a:r>
            <a:r>
              <a:rPr lang="en-US" altLang="zh-CN" sz="2000" dirty="0" smtClean="0">
                <a:latin typeface="微软雅黑" pitchFamily="34" charset="-122"/>
                <a:ea typeface="微软雅黑" pitchFamily="34" charset="-122"/>
              </a:rPr>
              <a:t>H@10</a:t>
            </a:r>
            <a:r>
              <a:rPr lang="zh-CN" altLang="en-US" sz="2000" dirty="0" smtClean="0">
                <a:latin typeface="微软雅黑" pitchFamily="34" charset="-122"/>
                <a:ea typeface="微软雅黑" pitchFamily="34" charset="-122"/>
              </a:rPr>
              <a:t>时尤为突出。</a:t>
            </a:r>
            <a:endParaRPr lang="en-US" altLang="zh-CN" sz="2000" dirty="0" smtClean="0">
              <a:latin typeface="微软雅黑" pitchFamily="34" charset="-122"/>
              <a:ea typeface="微软雅黑" pitchFamily="34" charset="-122"/>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DCF069B-D994-4262-8CEC-8B0A802048A3}"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pPr/>
              <a:t>16</a:t>
            </a:fld>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TextBox 10"/>
          <p:cNvSpPr txBox="1"/>
          <p:nvPr/>
        </p:nvSpPr>
        <p:spPr>
          <a:xfrm>
            <a:off x="5593289" y="448343"/>
            <a:ext cx="1005404" cy="584775"/>
          </a:xfrm>
          <a:prstGeom prst="rect">
            <a:avLst/>
          </a:prstGeom>
          <a:noFill/>
        </p:spPr>
        <p:txBody>
          <a:bodyPr wrap="none" rtlCol="0">
            <a:spAutoFit/>
          </a:bodyPr>
          <a:lstStyle/>
          <a:p>
            <a:pPr algn="ctr"/>
            <a:r>
              <a:rPr lang="zh-CN" altLang="en-US" sz="3200" dirty="0" smtClean="0">
                <a:solidFill>
                  <a:schemeClr val="tx1">
                    <a:lumMod val="65000"/>
                    <a:lumOff val="3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结论</a:t>
            </a:r>
            <a:endPar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endParaRPr>
          </a:p>
        </p:txBody>
      </p:sp>
      <p:sp>
        <p:nvSpPr>
          <p:cNvPr id="5" name="矩形 4"/>
          <p:cNvSpPr/>
          <p:nvPr/>
        </p:nvSpPr>
        <p:spPr>
          <a:xfrm>
            <a:off x="0" y="5976917"/>
            <a:ext cx="12192000" cy="177800"/>
          </a:xfrm>
          <a:prstGeom prst="rect">
            <a:avLst/>
          </a:prstGeom>
          <a:solidFill>
            <a:srgbClr val="414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TextBox 46"/>
          <p:cNvSpPr txBox="1"/>
          <p:nvPr/>
        </p:nvSpPr>
        <p:spPr>
          <a:xfrm>
            <a:off x="0" y="1334683"/>
            <a:ext cx="11387145" cy="3323987"/>
          </a:xfrm>
          <a:prstGeom prst="rect">
            <a:avLst/>
          </a:prstGeom>
          <a:noFill/>
        </p:spPr>
        <p:txBody>
          <a:bodyPr wrap="square" rtlCol="0">
            <a:spAutoFit/>
          </a:bodyPr>
          <a:lstStyle/>
          <a:p>
            <a:pPr indent="457200">
              <a:lnSpc>
                <a:spcPct val="150000"/>
              </a:lnSpc>
            </a:pPr>
            <a:r>
              <a:rPr lang="zh-CN" altLang="en-US" sz="2000" dirty="0" smtClean="0">
                <a:latin typeface="微软雅黑" pitchFamily="34" charset="-122"/>
                <a:ea typeface="微软雅黑" pitchFamily="34" charset="-122"/>
              </a:rPr>
              <a:t>深度学习模型通常是最多样化的家族，其结果因模型的架构选择以及它们的实现而异。迄今为止，</a:t>
            </a:r>
            <a:r>
              <a:rPr lang="en-US" altLang="zh-CN" sz="2000" dirty="0" err="1" smtClean="0">
                <a:latin typeface="微软雅黑" pitchFamily="34" charset="-122"/>
                <a:ea typeface="微软雅黑" pitchFamily="34" charset="-122"/>
              </a:rPr>
              <a:t>ConvR</a:t>
            </a:r>
            <a:r>
              <a:rPr lang="zh-CN" altLang="en-US" sz="2000" dirty="0" smtClean="0">
                <a:latin typeface="微软雅黑" pitchFamily="34" charset="-122"/>
                <a:ea typeface="微软雅黑" pitchFamily="34" charset="-122"/>
              </a:rPr>
              <a:t>和</a:t>
            </a:r>
            <a:r>
              <a:rPr lang="en-US" altLang="zh-CN" sz="2000" dirty="0" smtClean="0">
                <a:latin typeface="微软雅黑" pitchFamily="34" charset="-122"/>
                <a:ea typeface="微软雅黑" pitchFamily="34" charset="-122"/>
              </a:rPr>
              <a:t>RSN</a:t>
            </a:r>
            <a:r>
              <a:rPr lang="zh-CN" altLang="en-US" sz="2000" dirty="0" smtClean="0">
                <a:latin typeface="微软雅黑" pitchFamily="34" charset="-122"/>
                <a:ea typeface="微软雅黑" pitchFamily="34" charset="-122"/>
              </a:rPr>
              <a:t>展示了该系列中最好的结果，在</a:t>
            </a:r>
            <a:r>
              <a:rPr lang="en-US" altLang="zh-CN" sz="2000" dirty="0" smtClean="0">
                <a:latin typeface="微软雅黑" pitchFamily="34" charset="-122"/>
                <a:ea typeface="微软雅黑" pitchFamily="34" charset="-122"/>
              </a:rPr>
              <a:t>FB15k</a:t>
            </a:r>
            <a:r>
              <a:rPr lang="zh-CN" altLang="en-US" sz="2000" dirty="0" smtClean="0">
                <a:latin typeface="微软雅黑" pitchFamily="34" charset="-122"/>
                <a:ea typeface="微软雅黑" pitchFamily="34" charset="-122"/>
              </a:rPr>
              <a:t>，</a:t>
            </a:r>
            <a:r>
              <a:rPr lang="en-US" altLang="zh-CN" sz="2000" dirty="0" smtClean="0">
                <a:latin typeface="微软雅黑" pitchFamily="34" charset="-122"/>
                <a:ea typeface="微软雅黑" pitchFamily="34" charset="-122"/>
              </a:rPr>
              <a:t>WN18</a:t>
            </a:r>
            <a:r>
              <a:rPr lang="zh-CN" altLang="en-US" sz="2000" dirty="0" smtClean="0">
                <a:latin typeface="微软雅黑" pitchFamily="34" charset="-122"/>
                <a:ea typeface="微软雅黑" pitchFamily="34" charset="-122"/>
              </a:rPr>
              <a:t>和</a:t>
            </a:r>
            <a:r>
              <a:rPr lang="en-US" altLang="zh-CN" sz="2000" dirty="0" smtClean="0">
                <a:latin typeface="微软雅黑" pitchFamily="34" charset="-122"/>
                <a:ea typeface="微软雅黑" pitchFamily="34" charset="-122"/>
              </a:rPr>
              <a:t>YAGO3-10</a:t>
            </a:r>
            <a:r>
              <a:rPr lang="zh-CN" altLang="en-US" sz="2000" dirty="0" smtClean="0">
                <a:latin typeface="微软雅黑" pitchFamily="34" charset="-122"/>
                <a:ea typeface="微软雅黑" pitchFamily="34" charset="-122"/>
              </a:rPr>
              <a:t>中实现了非常相似的最新性能。在</a:t>
            </a:r>
            <a:r>
              <a:rPr lang="en-US" altLang="zh-CN" sz="2000" dirty="0" smtClean="0">
                <a:latin typeface="微软雅黑" pitchFamily="34" charset="-122"/>
                <a:ea typeface="微软雅黑" pitchFamily="34" charset="-122"/>
              </a:rPr>
              <a:t>FB15k-237</a:t>
            </a:r>
            <a:r>
              <a:rPr lang="zh-CN" altLang="en-US" sz="2000" dirty="0" smtClean="0">
                <a:latin typeface="微软雅黑" pitchFamily="34" charset="-122"/>
                <a:ea typeface="微软雅黑" pitchFamily="34" charset="-122"/>
              </a:rPr>
              <a:t>和</a:t>
            </a:r>
            <a:r>
              <a:rPr lang="en-US" altLang="zh-CN" sz="2000" dirty="0" smtClean="0">
                <a:latin typeface="微软雅黑" pitchFamily="34" charset="-122"/>
                <a:ea typeface="微软雅黑" pitchFamily="34" charset="-122"/>
              </a:rPr>
              <a:t>WN18RR</a:t>
            </a:r>
            <a:r>
              <a:rPr lang="zh-CN" altLang="en-US" sz="2000" dirty="0" smtClean="0">
                <a:latin typeface="微软雅黑" pitchFamily="34" charset="-122"/>
                <a:ea typeface="微软雅黑" pitchFamily="34" charset="-122"/>
              </a:rPr>
              <a:t>中，其筛选过程已经切断了最相关的路径，</a:t>
            </a:r>
            <a:r>
              <a:rPr lang="en-US" altLang="zh-CN" sz="2000" dirty="0" smtClean="0">
                <a:latin typeface="微软雅黑" pitchFamily="34" charset="-122"/>
                <a:ea typeface="微软雅黑" pitchFamily="34" charset="-122"/>
              </a:rPr>
              <a:t>RSN</a:t>
            </a:r>
            <a:r>
              <a:rPr lang="zh-CN" altLang="en-US" sz="2000" dirty="0" smtClean="0">
                <a:latin typeface="微软雅黑" pitchFamily="34" charset="-122"/>
                <a:ea typeface="微软雅黑" pitchFamily="34" charset="-122"/>
              </a:rPr>
              <a:t>似乎更困难，这可能是由于其明确表达了利用路径的方式。另一方面，诸如</a:t>
            </a:r>
            <a:r>
              <a:rPr lang="en-US" altLang="zh-CN" sz="2000" dirty="0" err="1" smtClean="0">
                <a:latin typeface="微软雅黑" pitchFamily="34" charset="-122"/>
                <a:ea typeface="微软雅黑" pitchFamily="34" charset="-122"/>
              </a:rPr>
              <a:t>ConvKB</a:t>
            </a:r>
            <a:r>
              <a:rPr lang="zh-CN" altLang="en-US" sz="2000" dirty="0" smtClean="0">
                <a:latin typeface="微软雅黑" pitchFamily="34" charset="-122"/>
                <a:ea typeface="微软雅黑" pitchFamily="34" charset="-122"/>
              </a:rPr>
              <a:t>和</a:t>
            </a:r>
            <a:r>
              <a:rPr lang="en-US" altLang="zh-CN" sz="2000" dirty="0" err="1" smtClean="0">
                <a:latin typeface="微软雅黑" pitchFamily="34" charset="-122"/>
                <a:ea typeface="微软雅黑" pitchFamily="34" charset="-122"/>
              </a:rPr>
              <a:t>CapsE</a:t>
            </a:r>
            <a:r>
              <a:rPr lang="zh-CN" altLang="en-US" sz="2000" dirty="0" smtClean="0">
                <a:latin typeface="微软雅黑" pitchFamily="34" charset="-122"/>
                <a:ea typeface="微软雅黑" pitchFamily="34" charset="-122"/>
              </a:rPr>
              <a:t>之类的模型在</a:t>
            </a:r>
            <a:r>
              <a:rPr lang="en-US" altLang="zh-CN" sz="2000" dirty="0" smtClean="0">
                <a:latin typeface="微软雅黑" pitchFamily="34" charset="-122"/>
                <a:ea typeface="微软雅黑" pitchFamily="34" charset="-122"/>
              </a:rPr>
              <a:t>H@10</a:t>
            </a:r>
            <a:r>
              <a:rPr lang="zh-CN" altLang="en-US" sz="2000" dirty="0" smtClean="0">
                <a:latin typeface="微软雅黑" pitchFamily="34" charset="-122"/>
                <a:ea typeface="微软雅黑" pitchFamily="34" charset="-122"/>
              </a:rPr>
              <a:t>和</a:t>
            </a:r>
            <a:r>
              <a:rPr lang="en-US" altLang="zh-CN" sz="2000" dirty="0" smtClean="0">
                <a:latin typeface="微软雅黑" pitchFamily="34" charset="-122"/>
                <a:ea typeface="微软雅黑" pitchFamily="34" charset="-122"/>
              </a:rPr>
              <a:t>MR</a:t>
            </a:r>
            <a:r>
              <a:rPr lang="zh-CN" altLang="en-US" sz="2000" dirty="0" smtClean="0">
                <a:latin typeface="微软雅黑" pitchFamily="34" charset="-122"/>
                <a:ea typeface="微软雅黑" pitchFamily="34" charset="-122"/>
              </a:rPr>
              <a:t>指标上取得了较好的结果，但它们似乎在</a:t>
            </a:r>
            <a:r>
              <a:rPr lang="en-US" altLang="zh-CN" sz="2000" dirty="0" smtClean="0">
                <a:latin typeface="微软雅黑" pitchFamily="34" charset="-122"/>
                <a:ea typeface="微软雅黑" pitchFamily="34" charset="-122"/>
              </a:rPr>
              <a:t>H@1</a:t>
            </a:r>
            <a:r>
              <a:rPr lang="zh-CN" altLang="en-US" sz="2000" dirty="0" smtClean="0">
                <a:latin typeface="微软雅黑" pitchFamily="34" charset="-122"/>
                <a:ea typeface="微软雅黑" pitchFamily="34" charset="-122"/>
              </a:rPr>
              <a:t>和</a:t>
            </a:r>
            <a:r>
              <a:rPr lang="en-US" altLang="zh-CN" sz="2000" dirty="0" smtClean="0">
                <a:latin typeface="微软雅黑" pitchFamily="34" charset="-122"/>
                <a:ea typeface="微软雅黑" pitchFamily="34" charset="-122"/>
              </a:rPr>
              <a:t>MRR</a:t>
            </a:r>
            <a:r>
              <a:rPr lang="zh-CN" altLang="en-US" sz="2000" dirty="0" smtClean="0">
                <a:latin typeface="微软雅黑" pitchFamily="34" charset="-122"/>
                <a:ea typeface="微软雅黑" pitchFamily="34" charset="-122"/>
              </a:rPr>
              <a:t>上的表现不是很好。可以发现，在</a:t>
            </a:r>
            <a:r>
              <a:rPr lang="en-US" altLang="zh-CN" sz="2000" dirty="0" smtClean="0">
                <a:latin typeface="微软雅黑" pitchFamily="34" charset="-122"/>
                <a:ea typeface="微软雅黑" pitchFamily="34" charset="-122"/>
              </a:rPr>
              <a:t>LP</a:t>
            </a:r>
            <a:r>
              <a:rPr lang="zh-CN" altLang="en-US" sz="2000" dirty="0" smtClean="0">
                <a:latin typeface="微软雅黑" pitchFamily="34" charset="-122"/>
                <a:ea typeface="微软雅黑" pitchFamily="34" charset="-122"/>
              </a:rPr>
              <a:t>任务中，基于规则的</a:t>
            </a:r>
            <a:r>
              <a:rPr lang="en-US" altLang="zh-CN" sz="2000" dirty="0" err="1" smtClean="0">
                <a:latin typeface="微软雅黑" pitchFamily="34" charset="-122"/>
                <a:ea typeface="微软雅黑" pitchFamily="34" charset="-122"/>
              </a:rPr>
              <a:t>AnyBURL</a:t>
            </a:r>
            <a:r>
              <a:rPr lang="zh-CN" altLang="en-US" sz="2000" dirty="0" smtClean="0">
                <a:latin typeface="微软雅黑" pitchFamily="34" charset="-122"/>
                <a:ea typeface="微软雅黑" pitchFamily="34" charset="-122"/>
              </a:rPr>
              <a:t>被证明是性能出色的模型，因为它的实验测试结果表明它始终处于最佳模型之列。</a:t>
            </a:r>
            <a:endParaRPr lang="en-US" altLang="zh-CN" sz="2000" dirty="0" smtClean="0">
              <a:latin typeface="微软雅黑" pitchFamily="34" charset="-122"/>
              <a:ea typeface="微软雅黑" pitchFamily="34" charset="-122"/>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流程图: 离页连接符 5"/>
          <p:cNvSpPr/>
          <p:nvPr/>
        </p:nvSpPr>
        <p:spPr>
          <a:xfrm>
            <a:off x="0" y="0"/>
            <a:ext cx="12192000" cy="5994400"/>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1" fmla="*/ 0 w 10000"/>
              <a:gd name="connsiteY0-2" fmla="*/ 0 h 10000"/>
              <a:gd name="connsiteX1-3" fmla="*/ 10000 w 10000"/>
              <a:gd name="connsiteY1-4" fmla="*/ 0 h 10000"/>
              <a:gd name="connsiteX2-5" fmla="*/ 10000 w 10000"/>
              <a:gd name="connsiteY2-6" fmla="*/ 8000 h 10000"/>
              <a:gd name="connsiteX3-7" fmla="*/ 5000 w 10000"/>
              <a:gd name="connsiteY3-8" fmla="*/ 10000 h 10000"/>
              <a:gd name="connsiteX4-9" fmla="*/ 0 w 10000"/>
              <a:gd name="connsiteY4-10" fmla="*/ 8000 h 10000"/>
              <a:gd name="connsiteX5-11" fmla="*/ 0 w 10000"/>
              <a:gd name="connsiteY5-12"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000" h="10000">
                <a:moveTo>
                  <a:pt x="0" y="0"/>
                </a:moveTo>
                <a:lnTo>
                  <a:pt x="10000" y="0"/>
                </a:lnTo>
                <a:lnTo>
                  <a:pt x="10000" y="8000"/>
                </a:lnTo>
                <a:cubicBezTo>
                  <a:pt x="8333" y="8667"/>
                  <a:pt x="7060" y="9963"/>
                  <a:pt x="5000" y="10000"/>
                </a:cubicBezTo>
                <a:cubicBezTo>
                  <a:pt x="2940" y="10037"/>
                  <a:pt x="1667" y="8667"/>
                  <a:pt x="0" y="8000"/>
                </a:cubicBezTo>
                <a:lnTo>
                  <a:pt x="0" y="0"/>
                </a:lnTo>
                <a:close/>
              </a:path>
            </a:pathLst>
          </a:custGeom>
          <a:solidFill>
            <a:srgbClr val="2E2D33">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4" name="图片 3"/>
          <p:cNvPicPr>
            <a:picLocks noChangeAspect="1"/>
          </p:cNvPicPr>
          <p:nvPr/>
        </p:nvPicPr>
        <p:blipFill rotWithShape="1">
          <a:blip r:embed="rId3" cstate="screen"/>
          <a:srcRect/>
          <a:stretch>
            <a:fillRect/>
          </a:stretch>
        </p:blipFill>
        <p:spPr>
          <a:xfrm>
            <a:off x="-1" y="-14514"/>
            <a:ext cx="12205677" cy="6872514"/>
          </a:xfrm>
          <a:prstGeom prst="rect">
            <a:avLst/>
          </a:prstGeom>
        </p:spPr>
      </p:pic>
      <p:sp>
        <p:nvSpPr>
          <p:cNvPr id="6" name="TextBox 8"/>
          <p:cNvSpPr txBox="1"/>
          <p:nvPr/>
        </p:nvSpPr>
        <p:spPr>
          <a:xfrm>
            <a:off x="3263975" y="2589546"/>
            <a:ext cx="5664051" cy="1200329"/>
          </a:xfrm>
          <a:prstGeom prst="rect">
            <a:avLst/>
          </a:prstGeom>
          <a:noFill/>
        </p:spPr>
        <p:txBody>
          <a:bodyPr wrap="none" rtlCol="0">
            <a:spAutoFit/>
          </a:bodyPr>
          <a:lstStyle/>
          <a:p>
            <a:r>
              <a:rPr lang="en-US" altLang="zh-CN" sz="72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THANK YOU</a:t>
            </a:r>
            <a:endParaRPr lang="zh-CN" altLang="en-US" sz="7200" dirty="0">
              <a:solidFill>
                <a:schemeClr val="bg1"/>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endParaRPr>
          </a:p>
        </p:txBody>
      </p:sp>
      <p:sp>
        <p:nvSpPr>
          <p:cNvPr id="61" name="文本框 60"/>
          <p:cNvSpPr txBox="1"/>
          <p:nvPr/>
        </p:nvSpPr>
        <p:spPr>
          <a:xfrm>
            <a:off x="5042667" y="4821060"/>
            <a:ext cx="2783172" cy="461665"/>
          </a:xfrm>
          <a:prstGeom prst="rect">
            <a:avLst/>
          </a:prstGeom>
          <a:noFill/>
        </p:spPr>
        <p:txBody>
          <a:bodyPr wrap="square" rtlCol="0">
            <a:spAutoFit/>
          </a:bodyPr>
          <a:lstStyle/>
          <a:p>
            <a:pPr algn="ctr"/>
            <a:r>
              <a:rPr lang="zh-CN" altLang="en-US" sz="2400"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分享人：许海涛</a:t>
            </a:r>
            <a:endParaRPr lang="zh-CN" altLang="en-US"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 name="图片 1" descr="白色logo副本"/>
          <p:cNvPicPr>
            <a:picLocks noChangeAspect="1"/>
          </p:cNvPicPr>
          <p:nvPr/>
        </p:nvPicPr>
        <p:blipFill>
          <a:blip r:embed="rId4" cstate="print"/>
          <a:stretch>
            <a:fillRect/>
          </a:stretch>
        </p:blipFill>
        <p:spPr>
          <a:xfrm>
            <a:off x="4403725" y="676275"/>
            <a:ext cx="3384550" cy="1004570"/>
          </a:xfrm>
          <a:prstGeom prst="rect">
            <a:avLst/>
          </a:prstGeom>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22" presetClass="entr" presetSubtype="8" fill="hold" grpId="0" nodeType="withEffect">
                                  <p:stCondLst>
                                    <p:cond delay="550"/>
                                  </p:stCondLst>
                                  <p:childTnLst>
                                    <p:set>
                                      <p:cBhvr>
                                        <p:cTn id="9" dur="1" fill="hold">
                                          <p:stCondLst>
                                            <p:cond delay="0"/>
                                          </p:stCondLst>
                                        </p:cTn>
                                        <p:tgtEl>
                                          <p:spTgt spid="61"/>
                                        </p:tgtEl>
                                        <p:attrNameLst>
                                          <p:attrName>style.visibility</p:attrName>
                                        </p:attrNameLst>
                                      </p:cBhvr>
                                      <p:to>
                                        <p:strVal val="visible"/>
                                      </p:to>
                                    </p:set>
                                    <p:animEffect transition="in" filter="wipe(left)">
                                      <p:cBhvr>
                                        <p:cTn id="10" dur="75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DCF069B-D994-4262-8CEC-8B0A802048A3}"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pPr/>
              <a:t>2</a:t>
            </a:fld>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TextBox 10"/>
          <p:cNvSpPr txBox="1"/>
          <p:nvPr/>
        </p:nvSpPr>
        <p:spPr>
          <a:xfrm>
            <a:off x="5593294" y="448343"/>
            <a:ext cx="1005404" cy="584775"/>
          </a:xfrm>
          <a:prstGeom prst="rect">
            <a:avLst/>
          </a:prstGeom>
          <a:noFill/>
        </p:spPr>
        <p:txBody>
          <a:bodyPr wrap="none" rtlCol="0">
            <a:spAutoFit/>
          </a:bodyPr>
          <a:lstStyle/>
          <a:p>
            <a:pPr algn="ctr"/>
            <a:r>
              <a:rPr lang="zh-CN" altLang="en-US" sz="3200" dirty="0" smtClean="0">
                <a:solidFill>
                  <a:schemeClr val="tx1">
                    <a:lumMod val="65000"/>
                    <a:lumOff val="3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引言</a:t>
            </a:r>
            <a:endPar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endParaRPr>
          </a:p>
        </p:txBody>
      </p:sp>
      <p:sp>
        <p:nvSpPr>
          <p:cNvPr id="47" name="TextBox 46"/>
          <p:cNvSpPr txBox="1"/>
          <p:nvPr/>
        </p:nvSpPr>
        <p:spPr>
          <a:xfrm>
            <a:off x="1292088" y="1003852"/>
            <a:ext cx="9961791" cy="3323987"/>
          </a:xfrm>
          <a:prstGeom prst="rect">
            <a:avLst/>
          </a:prstGeom>
          <a:noFill/>
        </p:spPr>
        <p:txBody>
          <a:bodyPr wrap="square" rtlCol="0">
            <a:spAutoFit/>
          </a:bodyPr>
          <a:lstStyle/>
          <a:p>
            <a:pPr>
              <a:lnSpc>
                <a:spcPct val="150000"/>
              </a:lnSpc>
            </a:pPr>
            <a:r>
              <a:rPr lang="en-US" altLang="zh-CN" sz="2000" dirty="0" smtClean="0">
                <a:latin typeface="微软雅黑" pitchFamily="34" charset="-122"/>
                <a:ea typeface="微软雅黑" pitchFamily="34" charset="-122"/>
              </a:rPr>
              <a:t>         </a:t>
            </a:r>
            <a:r>
              <a:rPr lang="zh-CN" altLang="en-US" sz="2000" dirty="0" smtClean="0">
                <a:latin typeface="微软雅黑" pitchFamily="34" charset="-122"/>
                <a:ea typeface="微软雅黑" pitchFamily="34" charset="-122"/>
              </a:rPr>
              <a:t>知识图谱（</a:t>
            </a:r>
            <a:r>
              <a:rPr lang="en-US" altLang="zh-CN" sz="2000" dirty="0" smtClean="0">
                <a:latin typeface="微软雅黑" pitchFamily="34" charset="-122"/>
                <a:ea typeface="微软雅黑" pitchFamily="34" charset="-122"/>
              </a:rPr>
              <a:t>Knowledge graph, KGs</a:t>
            </a:r>
            <a:r>
              <a:rPr lang="zh-CN" altLang="en-US" sz="2000" dirty="0" smtClean="0">
                <a:latin typeface="微软雅黑" pitchFamily="34" charset="-122"/>
                <a:ea typeface="微软雅黑" pitchFamily="34" charset="-122"/>
              </a:rPr>
              <a:t>）是现实世界信息的结构化表示，在一个知识图谱中，节点代表实体，如人和地方，标签是可以连接它们的关系类型，边则是用关系连接两个实体的特定事实。知识图谱在工业和学术领域有很多应用，这反过来又推动了从各种来源大规模提取信息的研究工作。尽管付出了诸多努力，但不得不承认最先进的知识图谱也是不完整的。链路预测（</a:t>
            </a:r>
            <a:r>
              <a:rPr lang="en-US" altLang="zh-CN" sz="2000" dirty="0" smtClean="0">
                <a:latin typeface="微软雅黑" pitchFamily="34" charset="-122"/>
                <a:ea typeface="微软雅黑" pitchFamily="34" charset="-122"/>
              </a:rPr>
              <a:t>Link Prediction, LP</a:t>
            </a:r>
            <a:r>
              <a:rPr lang="zh-CN" altLang="en-US" sz="2000" dirty="0" smtClean="0">
                <a:latin typeface="微软雅黑" pitchFamily="34" charset="-122"/>
                <a:ea typeface="微软雅黑" pitchFamily="34" charset="-122"/>
              </a:rPr>
              <a:t>）是一种根据知识图谱中的已存在实体去预测缺失事实的任务，它是一种有前途、广泛研究且旨在解决知识图谱不完整性的任务。</a:t>
            </a:r>
            <a:endParaRPr lang="zh-CN" altLang="en-US" sz="2000" dirty="0">
              <a:latin typeface="微软雅黑" pitchFamily="34" charset="-122"/>
              <a:ea typeface="微软雅黑" pitchFamily="34" charset="-122"/>
            </a:endParaRPr>
          </a:p>
        </p:txBody>
      </p:sp>
      <p:sp>
        <p:nvSpPr>
          <p:cNvPr id="30722" name="AutoShape 2" descr="data:image/jpeg;base64,iVBORw0KGgoAAAANSUhEUgAAAx0AAAHSCAYAAACJuKbbAAAACXBIWXMAAAsTAAALEwEAmpwYAAAgAElEQVR4nOzdeVhT17oG8DcBQgKEQSYZFAQRB5wStdU6orbqtVWptfUWh2tb9EitrfbYUUHFqR5PJ7WaamuPx55qldbZU4fWWqdWUKuoKCCIjKKCzIEk9w9MSiAoUUIgvL/n8THZw9pf4jLZX9Ze3wa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jIEtjb2w9zcnIab+44jGDl5uY2A4BttWVe7du33w/AsdoygZ+f30Y7O7veNRvw8fH5BwAXQ423bdt2EwAvYwLy8PB4G0Cr+08NtqsVEBAQC8DJmPYBQCKRPFlzmZ2dnRyAs7FtERGZk7W5AyAiosbn4eHxakVFRXpBQcF2Y/e1tbUNdHNzeyUjI2MBgEoAAugnA4aUAYBMJtMYe7z4+HgBAJGbm9urzs7OY5OSksYAKAeQpVQq07y9vedkZmZGA4Cbm1uEra1t+5KSkj9rtuPp6Tn39u3bq8vKyu7WXOfm5jYlOzt7uVKpzKpvXL6+vivz8/P3KJVKm+7du1+5c+fOpvT09Pe0r7UaobOz8zgArxnxsgEAnTp1OhkfH2+DqvcZAISBgYE7b968Oe/u3bvfGtseEZG5MOkgImp5rB0dHZ9JT0+fDsCh2vJKkUjkHxISctnQTvdP/mFlZVXq6Oj4rEQi6ZGUlDReLBZ7dO7c+fqDDqjdFwASEhKCy8vLcwFAKpX2F4lELrdv395dcx+RSOQdEhKScP9p6Y0bN55r3779WS8vr/lSqXSQRCLpKhAIrDQajcbd3f3N+9sJBQKBsHv37jkAcP78+bpGBFxRlSzpWFlZOQNwq7Yo70GvqZqcpKSkwf7+/tuCg4P7JSYmPoX7SUKPHj2KhEKhPQDIZDJde5cvX/YrLS1VymSyWklOfHy8e13HlkqlowQCge3du3cPwvBoxz0A6nrGTUTUaJh0EBG1MI6Ojk9bWVk5+/v7b/X399ctLygo2Juenv42oDvxBQBIJJL2nTp1Oql9XlJSknn58uXBwcHB+9zc3P63qKjo0P199E7iAUAsFvvXTEjKy8vvAcgH4Ny2bdtPCwoKYgFsrrmvlZVV9YQIJSUlmcnJyU8XFxdfzcrKWoqqhCm3Z8+elWfPnrUGgGqPxba2tj7apnA/wdBoNFYArHv27JkjEAisqrdf/TXW9XrqUlxcfD4hIaGPVCrthr9GJXDu3DkHBweHkMDAwGPnz593ASCUyWSq0tLSEtz/Dq5+nIeNBHl5ef3d2traTSaT5Rpaf/HixRClUplgaB0RkTkx6SAiamHc3NxezcvL23Tjxo3/69GjR/G1a9f6FhcX/wkAIpGo4/3NdL+0q1QqNwPN3E5MTHwCqEosHiEMUfv27b+zsbHxcHFxmeTi4jIJAAQCgcDa2tojIyNjzr17976vuVNxcfF5ALC3t+/h5eW1OCkp6VlDjfv4+CwQCoVO6enpkR07djx9fx4EunTpkgTUTihkMpnm4sWLnZRK5ZWabT0oEahrVEilUhVoR1lsbGy6l5aWahMB+/t/F+IB80B69uxZhvvf0fcfIzk5+VmxWNwxPj7eAUBxjV2sZDJZpUAgKK+rTSIic2LSQUTUsohFIpFvTk5ONAAIBAJRRUVFRX137tKlS5KtrW0gAFy6dKldWVlZqtEBiMV23t7eCmtra4/y8vLU69evjykrK0sBIG7btu06iUTin5OTs0EikVSfeC3GX99ZRcXFxeeUSuVNJyen4TXbt7W1Dba3t3/q6tWrIwHgypUrvYCq5OFRYq4+6qPVsWPH/9rZ2ckqKytvX716tXdZWVlhjU10lzi5urq+dO/evZ0AYGdnJ1WpVGWompNSp7Nnz4pFIlHnkJCQhLNnz4oB2HTp0uVCZmbmfADF7u7uswoLC3dXey0iABAKhUw6iKhJYtJBRNSylF25cqXP/cc2AoHAWigU1pz4XKeEhIRuqLpEqOZJdr0JhcJWSqXyckpKygSpVCoPCAjYe/fu3e0uLi7P37t3b29iYmIEACWqVXtq3779j46Ojs8AVaMU3bt3zwcAFxeXiQKBwEr7XCAQWHXs2PE0AHTv3j1TrVYXXbhwwVfbjlqtFjs4OIQGBQXtqxlXly5dzgPQAMDZs2c9ARTcX6U3v8LFxeXl8vLyJDs7O1lRUdHPrq6ur2dkZMw19FqlUukAOzu7PklJSVMBSEQi0ROVlZXp1bepayTFxcVlDAC0atVqyp07d7bn5eWtzsvL+1IikTzp4+OzIjEx8cdqm9sCQGlpab3/LYmIGhOTDiKiFqZnz56V1eczdO7cOUX7+OLFi50esntJXSvqW5mqpKTkZklJSYyjo+NgR0fHEUKh0NbOzk4mFAodxGJxl9atW79TVlZ2oby8PFO7T1JS0ggArbUTrx8wQdwQ+1atWo0CqhILpVKZdvbsWXHHjh3j8/Ly1uXl5Sm0G7q4uDzr7e39D/yVcNTk4evr+1FiYuLTLi4uE7Kzsz8KCAjYUVBQsLOoqOjX6huKxWI/f3//b1NTU6cBKOvZs2chgMqbN2++7eXlFXPnzp3N1S/DAoCuXbveBKACYNWqVauJAODs7Dy6VatWLyQlJb0IQNOmTZsV2dnZyyUSyfDS0tI9AHLxV/UwjnQQUZPEpIOIqIU5e/asEwCBg4NDr6CgoENnz551w/3JzyKRyPfBe9ftfmlXPba2tn7aeRRaHh4e4Z6ennMKCwt/USqVN1JTU6cVFRXFASiRSqVPSqXS4W5ubrPy8vI+f9RYquvatWuyNsm6fv36C/n5+XsA4M6dO9+6ublNq5F0vJaXl7epjqYE7du3/1d+fn6sdrJ2ZWVl4c2bN99o167dd0lJSU+UlpbqRjHKysqyU1NTJxYWFv4GAGfPnhWhaiRFI5PJNHfv3t1QM3nSjsq4uLiEl5eXJ0gkkq4pKSkvtmnT5hMHB4fuNjY2PtbW1u7Z2dnLfXx8lvr7+w9KTU2dIpFIRNrDNsR7RkTU0Jh0EBG1PMUAIJFIQgQCgZWfn9+qtLS0Vx61sbKysuL8/PwdqFa1Sau8vPze/XU6RUVF3+bm5v4DAFq3bj3P29s7RiwWB2k0moqioqIT169fn3A/vgcmQDKZTKNSqe7h/iVR1VlZWTnFx8dLARSlpKSEFxcX/yqTycrLysr+xP35Frm5uRu9vLwWODo6/s+9e/f2SiSSvlKpdGBKSsoUQ8fz9fX9yNbWNjgpKen56svz8/N/lEqlT7dr1+6/ly5dCgWQDQC2trZtgoKCjtUV/4PKDFdUVGSmpqa+4Ozs/BIAdXp6+kwAXl27dv0uKSlpLABlRkbGom7dul2TSqX9lUplzv33Qfmg94yIyFyYdBARtVAuLi4T8vLyNjk7O4/19vbOyMzMXPAIzUgcHR1lKSkp46VS6QChUCgpKCj4CYD1/VGEr1NSUvTufF5SUqIG4Orp6RmhVCqTb968+WZJSUkyAJG9vb2HMQc/f/68H6rK7+qpfqlXcXHxoTp2v5uTk7O4bdu2X1y7dm1oQEDA19nZ2VEAat080NPT8103N7fIq1evDkTtylFIT0+f3b59+71dunQ5fu3ateeUSmVCeXl5cnx8vKRGO3OcnZ2ftre3H1RcXHxCKBTapaamjiktLdUrgevl5fV2YWHhierL2rdvv8na2to1MDBwm0AgEAuFQrFAILDx9fX9PC0tbZparS590HtFRGROTDqIiFogBweHgfb29k+kp6e/fOfOnc1BQUH/LS8vTyksLDxV3zbEYnGPgICAmOLi4tNlZWXpAQEBu27duvXp/aTDydPT8x0HB4dBqamp4agxGiEWix2EQqGdo6PjWA8Pj45isThYpVIVlpeXXyoqKvo9MzPz3bqOKxKJOrm5uU0GgG7duiVqNBqj73KulZ2d/U+pVPpM586dL9y7d+9wTk5OzUu6BL6+vh95eHjMSU5OfrGkpORMHU1VJCUljQsKCtrZuXPnP7Kyst7PyclZjb8ud3IJCAhYa2Nj0zYxMXGETCa7l5qaOtXb23tJ+/btj6enp0fm5+fv0jaWlZUVU/MAOTk5C/Py8tZUVFTcKC4uzgFwG4BN27ZtP7axsXFn0kFETRmTDiKilsfZz89vY25u7uf35yCkZ2RkvOPr6/txSkrK/wAPnhQuFov9AKBdu3ZbMzMzowoKCrZ26NDhl7t3736fmZkZfX+z20lJSSODg4NP+vj4/KNmdaeysrK0rKys+dUWCW1tbQPEYnEPoVAoggH29vbuANCxY8ff0tPTIwHgzz//DMZDRjoeRCqV9hOJRIFqtVppa2vrb29v31V7L5D7659yd3efff369ZcLCgq2P6S54mvXro1s27btajc3t5k5OTn/AlDk4eHxSuvWraMLCgr+m5KSEor7k70FAkHF9evXJ3h6es729/f/trS09M/c3NzP7969uw8GJrLXHPm4T3njxo0IR0fHUWq1+l59XjMRkTkw6SAialmkwcHB/1WpVIUZGRkfahfm5ub+s7CwcKtKpZICQHx8vO7GdXZ2dkEdO3b8XftcIBB4K5XK9OTk5AlqtfpuUFDQ0eLi4pM3btz4W/UDlZeXX01JSQkLCgo6VF5efi0vL28dAGgrUD1Iu3btttRcJpFIngSgycjIePPu3bvftWvX7j/du3dPg4E5HdWJRKJOtra2rgBQVlZWDgAODg4hHh4eHzg6Oo7JyspanJOT87mfn9/aDh06xN25c+dfeXl5nxYXF58vLCz8LSEhoZuhmwbWoeLGjRvTAUjFYrF7UFDQJY1Go0xLS5tZUFCww9AOOTk5nxYWFn7v5uY238/PT+Hp6XntypUrT+IB8zOkUmk/ACgvL8+3sbGx8fDw+FtpaemFesZIRERERGRSAm9v72UAat3w7j5XLy+vD+uxTAwAHTp0ONauXbtteMCPWO7u7rO6dOmSCEDcsWPHUxKJpA0Ah4f9EYvF/h07dqx+uZe1s7NzmPbJ/dEMg6Vz769zAICAgIAdMplM3b59+30A0KpVq//r2bNnpb+//xaxWNyu+n6Ojo6jOnfunNC5c+fLABzrek3aY1S7g7tBTk5OT+P+jftq7lvHndylADxrvI5a762vr++nMplMLZPJNDKZTNWxY8c4kUjU5UGxEBERERE1V06o36i5fUMf2NPT8138dX8KQ+tqlfC9T1wz2ahBgDqSmSZGgKqERmjuQIiIiIiIiIiIiIiIiIiIiIiIiIiIiIiIiIiIiIiIiIiIiIiIiIiIiIiIiIiIiIiIiIiIiIiIiIiIiIiIiIiIiIiIiIiIiIiIiIiIiIiIiIiIiIiIiIiIiIiIiIiIiIiIiIiIiIiIiIiIiIiIiIiIiIiIiIiIiIiIiIiIiIiIiIiIiIiIiIiIiIiIiIiIiIiIiIiIiIiIiIiIiIiIiIiIiIiIiIiIiIiIiIiIiIiIiIgelcDcARARkeWTyWRRNZfFx8cv5DquM7SupqYUG9c13jqyLEw6iAhA0/qi4brmsa6+JwYymSxKLpdHy+VyveXTp08HAKxfv77WPlzXMtfNmDGj1nkJ+0/LW2eoH1Dzx39UIuKXOtcZvS4iIgJxcXEL4+Pjo2ttVINMJouKiIiI1u5LVBeBQGAw6WD/aVkM9QMiIrIAMpksat26dRqi+lq/fr1GJpNFs39RQ6mrT7H/tCzGfLZQ8yI0dwBEZH7x8fEL+SsimQr7Fz0O9h8iy8Ckg4iIiIiITIpJBxFBJpNFGbp+n6guERERqM98DoD9ix4P+w+RZWDSQUREREREJsWkg4iIjKZQKMDJntSQjBk9I8vFfmC5mHQQEREREZFJWZs7ACIioselUCjMHQJVExERYfQ+2tEz/srdsrEfWC6OdBARS1KSSZm6fykUCpw5cwYajYZ/msCfM2fOGLyx5KPi5xORZeBIBxERNXtyuRw8MW0aFAoFNBqNucMgoiaGIx1ExJKUZDSWzKXGwv5DZBmYdBARERERkUkx6SAiIqOxZC41NJZKJYD9wJIx6SAiIiIiIpNi0kFERERmx9EzAtgPLBmTDiJiSUoyKfYvehzsP0SWgUkHERERERGZFJMOImJJSjIaS+ZSY2H/IbIMTDqIiIiIiMikmHQQEZHRONmTGhpLpRLAfmDJmHQQEREREZFJMekgIiJqRMXFxeYOoUni6BkB7AeWjEkHEbEkJZlUU+xfarUao0ePRlxcnN7yxMRETJs2zWTHzczMxMiRI5GRkVHnNklJSUhMTDSq3aKiIpw4ceKxYrt58yb27NnzWG2YQlPsP0RkPGtzB0BERNTYfvjhB9y6dQv/+Mc/dMuCgoKgVCqRnp6OiRMn6pYPHDgQf/vb31BUVITy8vJ6te/q6mpwube3N4YMGYLDhw9j8uTJBrdZs2YNnnrqKQQHB9f79RQUFCAmJgZz5szBsGHDMHz4cFhb1/6KVyqVOHz4sME2bGxssHr1agQHByMoKKjexyYiqg8mHUSkK0nJXxOpviIiIjB9+vTo+mzb1PrXzZs3sXXrVuzYsQNz5szB+vXr4eLighMnTmDNmjVYtGgRzpw5g1mzZuntt3z5cuzfv79ex4iLi8Off/6JmTNn1lqnVqtx+PBhKBSKWut++OEHnDp1CufPn8eyZcvg5OSEdu3aYePGjZDL5XBwcNBtW1RUpBup8fHxwSeffILo6GgMHDgQ+fn5+OOPP2q137t3b91juVwOJyenWtsY+nc6cOAARCJRvV57Q2tq/YeIHg2TDiIialEUCgVmz54NX19fhIaG4vfff8czzzwDb29vzJs3DyEhIdixYwdUKhWsrKx0+8XExCAmJqbex+nWrRt+++033fPevXvjv//9L1q1alXnPv/85z8xbtw4zJs3D7169cJPP/2kN2Jx9OhR3WO5XK63b4cOHbBlyxYIBIJ6x3jw4EFYWVmhvLwcU6dORUxMDAIDA+u9PxFRfTHpICIio2knezbH0pbz58/HjBkz8NFHH+mWrV27Fjdv3oSvr69uWZ8+fWrN+XhUFRUVUKvVsLOzq3ObyspKJCYm4sMPP4RarYZGo9FLeury0Ucf4cCBA7C1ta33SEx1w4cPR2VlJQoLCzFjxoxa621tbRtlrocxo2dkudgPLBeTDiIialFsbGywceNGvWUqlQp9+vTBzp07dcuqX4qklZ+f/9D2xWIxxGKx3jLtXJBhw4YZ3Gfz5s1o164dtHfeLikpgY2NTb1GLebNm4d58+ahb9++D93WkO3bt2P8+PHYvn07/P39kZ6ejjZt2jxSW0REdWHSQURELc7cuXNx+fJl2NjY6C0fM2aM7rFara6139ChQx/a9v1favWW5ebmwsfHB7t27aq1fd++fXUjIKGhobpjq1Qq3fO9e/c+9Lg1jRw5staymq9JIBDgn//8J0aNGgV/f38AwNixY/H777/Xa5SlITXn0TNqOOwHlotJBxFpS1JGmzsOskxNsX/duXMH27dv153sGxrpMDQR+1Evtzp//jw6dOhQa3lFRQWUSiWkUikA4MiRIwCAkydPYsGCBdizZw9sbW2NPp5cLse6detqLddePlVaWgqhUAihUIg9e/bAwcEBu3fv1m03fPhw3eP333+/zhGaxtAU+w8RGY9JBxERtTg2Nja6srgqlQpZWVkA9Ec6gKpKVydOnHikE//qfvzxR4wfP77W8oKCAtjY2NSa63Hy5EkAwIIFC7B8+XKjJoefOHEC69atw88//wxvb28EBwfj2LFj8PHx0SUi+fn5uspVNRMpuVyum2BORNRQeHNAItKVpCSqr4iICNT38oem2L8UCgV27tyJbdu2oX379hgwYAAAYOfOnbo/27dvh5WV1WMnHLt27cKtW7fwzDPP1Fp369YtODs76y0rLCzE7t278emnnyIzM9PgiEVN2onnK1aswI4dO5CQkKBXaSsnJwezZs1Cbm4uACAlJQVt2rTBCy+8gOHDh+v9AYARI0bUWmYuTbH/EJHxONJBREQt0vnz57F48WJ06dIF7777Lvr37w+g6gReKBQiKSlJd5O/yspKFBUVGdW+s7MzTp8+jY8++ggrV66ESCSCUqnErVu34OrqCisrK+zduxd+fn56+y1duhQ9evRA586dERMTg/DwcIwePRrAX3M+akpMTERFRQVEIhFmzZqFmTNnIjo6WneDwfHjxyM9PR1vvPEGvvrqK/z666/o2rUr5syZU6stuVyOAwcOcKSDiBoUkw4iIjJac57seezYMWzbtg03btzArFmzMGzYMKhUKt36iRMnIj09HTY2Nro5EHFxcQZv9PcgGzZswFtvvYX33ntPV1mqrKwM48aN0x3Pzc1NV7pXpVJh2bJlOHXqFL799lsAgJ+fH2JjY+Hu7g7grzkfgP59Ovz9/bF48WL06NEDr732GiIjI3WjN1qzZ8/GG2+8gbfffhsXLlzA2rVrjXo9psZSqQSwH1gyJh1ERNSiFBQU4Pnnn8eAAQN0v+YLBAJIJBIAwNatW2vt88QTTxg9iVytVuObb75BUFCQbpmjoyN+//13lJeXo7KyEnZ2drr5GiqVCsnJyfj444/h5eWl20ebcNSciF79uUQiwahRo1BaWop58+Zh0KBBteIRCoVYunQpfv/9d0ilUnTt2tWo10NE9Dg4p4OIiFqU0aNHY/DgwXqXDwmFQr27hzcEoVCol3BUZ2trC3t7e70J4iKRCBs3bkSPHj0M7vOf//zngc+BquTDUMKh5ejoiGHDhmH58uV1bhMXF2eWS6u0o2eNfmBqUtgPLBeTDiLSlqQ0dxhkodi/6k8obJyvZWOqYZkb+w+RZWDSQUREREREJsWkg4hYkpKM1txL5lLzwf5DZBmYdBARERERkUkx6SAiIqNxsic1NGNGz8hysR9YLiYdRERERERkUkw6iIiIyOw4ekYA+4ElY9JBRCxJSSbF/kWPg/2HyDIw6SAiIiIiIpNi0kFELElJRmPJXGos7D9EloFJBxERERERmZS1uQMgIqLmRzvZs6mUtoyLi4NCoTB3GISqfwuZTGb0fhEREZg+fXp0w0dEzQn7geVi0kFERM1aREQENBoNNBqNuUMhADKZDJz4TUQ1MekgIqJmzxJOctevXw+FQqH9pdfc4TS6pjZ6RubBfmC5OKeDiFiSkkyK/YseB/sPkWVg0kFERERERCbFpIOIWJKSjMaSudRY2H+ILAOTDiIiIiIiMikmHUREZDTtZE9zx0GWw5jRM7Jc7AeWi0kHERERERGZFJMOIiIiMjuOnhHAfmDJmHQQEUtSkkmxf9HjYP8hsgxMOoiIiIiIyKSYdBARS1KS0VgylxoL+w+RZWDSQUREREREJsWkg4iIjMbJntTQWCqVAPYDS8akg4iIiIiITIpJBxERURNQWVlp7hDMiqNnBLAfWDImHUTEkpRkUuxf9fPVV1+ZO4Qmif2HyDJYmzsAIiKiliYrKwuRkZFQKpWwtraGUPjXb4C7du3C/v37UVlZCZFIhLVr16J169ZmjJaI6PFxpIOIWJKSjMaSuY/Hy8sLVlZWyMrKQnp6OtLS0nTrsrOzkZ6ejqysLFhZWbX4hIP9h8gyMOkgIiIyg9DQ0IduM3To0EaIhIjI9Jh0EBGR0TjZ8/HVJ6FoSUkHS6USwH5gyZh0EBERmUFQUBB8fX3rXN+mTRu0b9++ESMiIjIdJh1ERERmIBAIHjiSMXToUAgEgkaMyLw4ekYA+4ElY9JBRCxJSSbF/lW3ByUd9Znz0RKw/xBZBiYdREREZtK5c2d4enrWWt66dWt07tzZDBEREZkGkw4iYklKMhpL5jYMgUBgcEQjNDS0RV1a9SDsP0SWgUkHERGRGRm6xKolVa0iopaBSQcRERmNkz0bTvfu3dGqVSvdc1dXV3Tr1s2MEZkHS6USwH5gyZh0EBERmZFQKNS7xGrIkCEQCvn1TESWhZ9qREREZlY96Wipl1Zx9IwA9gNLxqSDiFiSkkyK/evh5HI5RCIRRCIR5HK5ucNpUth/iCyDtbkDoIYlk8mizB0DVX1JmjsGImo+rK2tMWLECAgEAlhZWZk7HCKiBtfskw5LOsl+3BNVmUwWJZfLo/krmXnFxcUBgKA5TYTTlqTkr4lUXxEREZg+fXp0fbZtSv1LoVCYO4Q6VVRUQCAQNNkYIyIizHLcptR/iOjRNeukw5JOshvqRFUul/OD2cwUCoX235OImhCFQoEzZ8402cuXvL29AQAajcbMkdQWFxcHjUbD7xciemTNOukALOckmyeqRNScaCd7NqcRPcByvjMam0KhMHkyZMzoGVku9gPLxYnkRERERERkUkw6iIiIyOxYKpUA9gNLxqSDiFiSkkyK/YseB/sPkWVg0kFERERERCbFpIOIdCUpieorIiIC9Z1Ezv5Fj4P9h8gyMOkgIiIiIiKTYtJBRERG42RPamjGjJ6R5WI/sFxMOoiIiIiIyKSYdBAREZHZcfSMAPYDS8akg4hYkpJMiv2LHgf7D5FlYNJBREREREQmxaSDiFiSkozGkrl/KSsrM3cIFs3S+w9RS8GkgywGv/iJyBRycnKQkSWKxlEAACAASURBVJEBABg0aBAAIDk5GXl5eSgpKcHgwYOhVCoN7vvbb781eDz//ve/H7herVbj/PnzuHXrVoMfm4joUVmbOwBqmg4fPowrV64gMjJSb3lYWBi2b98OobB2vnrq1Ck8+eSTes87duwIZ2fnOo+j0WgwZcoUzJ07F927d8e9e/cwa9YsfPPNN7W2zcnJQWVlJXx8fDBo0CAcPXoUycnJcHJygp2dHUJDQ/Hrr79CJBLV2ve3335D//79jXkLiOgBtJM9G7u0ZU5ODtzd3Q1+BpnKsWPHcPDgQWh/bddoNFiyZAkiIyNRWVmJtm3bGvzcAYAPPvgAR48eRVhYGNRqtcG48/PzceTIEaSlpeHvf/+7wXa2bdume7xlyxaEh4fXGe9nn32GLVu2YOLEiZgzZ44xL9WsIiIiMH369OjHbUehUDRANC1TRESEuUNosH5ATQ+TDqpFo9Fgw4YNBr/80tLSoNFoDO4XExODPXv2AABKSkqwdOlSbNmy5YHHOnPmDDIzM9GpUycAQEVFBS5evKi3TXJyMgIDAxvti5+Imq6NGzfi559/RmhoKEJDQ9GrVy9YWVmZ9JhhYWH45ZdfkJWVBQC4dOkS2rVrB7lcjlWrVqFbt271amfTpk0Gf4QJDQ0FAPj5+cHHxwdpaWl66319fQH8dUJ49+5dREREGDy53rBhAw4dOoStW7di/vz52LBhA1599dX6v9hmTqFQ4MyZM5DL5eYOpdmJi4uDRqMBJ+2TqTDpoFr27t2LgIAA9OjRA6mpqZg2bZre+uHDh+s9N3Sivn37duTm5mLMmDG11m3evBk+Pj66x+Hh4XUmC7/88gvef/99bNu2rdG++Imoabtz5w62b9+O7du3w9HREYMHD8bQoUPRp0+fOj9LHsf48eMBAJGRkSgpKcH8+fMBACdOnMC+ffsgEokwevRoFBcXo6KiAnPnzsXmzZuRn5+P4uJihIaGwtnZGa+88spDE6SMjAzExsbqLQsLCwMAXL58GZs3b8Zrr72GGzdu6G1TWlqKFStW4M8//8SXX34JLy8vrF27FrNmzUJaWhreffdd2NvbN9RbYhINNXoml8t54vwIFApFnT8qNnYc5hhFJdNj0kF68vPz8fXXX0OhUGDz5s24dOmSXlIhl8tx8OBBvS/OMWPGQKPR6JKM6dOnY8+ePTh69ChsbW312h81ahSsrau6XUJCAo4fP47o6GiDsVy8eBHz58/H+++/D19fX90Xb2N88bc090tSRps7DrJMpuxf9+7dw65du7Br1y7Y29tjwIABGDp0KPr16wexWNwgx4iNjUVaWhqWLFmCzMxMjBgxAuHh4fjhhx+Qn5+PAwcOwN3dHV9++SWKioowbtw4jBs3DkDVHJAjR44gLCwMGzdu1P3gsWzZMrz33nsAgAULFugdr65Lp4RCIfz9/WFtba33GXb69GksW7YM7du3xzfffAOpVAoAcHJywoYNG7BixQo8//zzeP311zFy5Mhm9/nHzyciy8Ckg/Ts2bMHubm5eOWVV1BQUIDvvvvuofvs3LkT58+fxwcffICdO3ciOjoakyZNgkqlwvz58xEdHa37klMqlbC1tYVGo8HKlSsBADY2NrXaPH36NN5++21ERkZi9OjRABr/i5+Impfi4mIcOHAABw4cgFgsxlNPPYXQ0FAMGDDgkX/lVyqVWL9+Pc6dO4eoqChMmjQJQUFBmDFjBrp3745evXohOTkZ7u7uSE5ORr9+/erV7sGDB3WfPYsWLdItf/fddyGTyfS2jYuLq7OdlStX4ueff8aAAQN0n3GGvPzyy9i4cSPOnj2r+8GGiKgxMekgPc8//zzGjBmDd999F5MmTYKnp2ety46qX161Zs0adOrUCbGxsbh37x4WLlyIyMhI3cm/RCKBQCDQba9NOrZs2YLKyso643j77bfxzjvv6BKOxv7ibwgymexcgzZoQgKBwPPpp5+Gq6uruUNpcq5evWruEJqyKJlMFlWfDRv7GvuysjIcPnwYhw8fBgAMGDAAVlZW8PPzM6odGxsbdOrUCZGRkVi1ahXmz5+PIUOGoFevXpBKpdi6dSuOHTuG3r1748yZM5g1axYAoLKyEteuXUN5eTmmTJmC7OxsTJ48Wfd5WFhYqHf5aXR0NHr27IkFCxboRiq0VCqV3kTy6qZOnYrZs2dDJBLpPsvqMnny5DqrbDVl2pK5vGSKqHlj0kF6JBIJvv/+e9jY2OD5558HYHjORnXXr1/H9evX4ejoiMDAQN08jd27d2Pt2rWYNGkSvv76a4hEIl3SsW/fPixatAgvvviirp309HTd6Me6devQpUsX3brG/uJvIN0bqiFT02g0uH37Nm7fvm3uUIhMQiAQ6P0AYsx+a9euxerVq5Geno6TJ09i7dq1AICvvvoKQ4YMwcSJE9GmTRt4e3vDx8cHlZWVCAsLQ3BwMKytrRETE4OIiAj88MMPulHf0NBQ7Ny5s9bx7OzsMGzYMEybNg1Hjx7FlStXdJ/BNjY2mDBhAm7fvg1/f38AgLu7u669hzly5EiDXXJGRGQsJh2kJyUlBatWrULPnj0xefJk2NnZYd26dRg5cqTB7ffu3YuFCxdi8uTJ+OSTTxAeHo7y8nK89957eOONN+Dr64uBAwfi66+/RkREBDQaDYRCIdasWQMXFxcAVZNCP/30Uxw4cADDhg0DAL2EA2j8L/6GoFarGyx7MTWBQDD9+eefn6GdMEv6PD09H1j6uSVSKBRYv379wvpM9pTJZFERERHRDfFL9dKlS7Fjx46HbicWi9G/f3/d5VV2dnaPPFF206ZN+N///V/ExsbCz88Ply9fRlRUFBwdHSEUCtG/f3+sXLkSH3/8MQDA2toau3btAlB1aaevry+USiWsrKwwYcIEAFU/eGgf+/j46PYFACsrKyQkJGD16tX46KOPdEnHoUOHAAAjR47EZ599phdjQUEBfv/9d4PzNVQqFfr06WP0625sLJVKAPuBJWPSQXocHBwQHh6OgIAABAQE6C5FyM3NrXVdce/evSEUCtG9e3cMGzYMn3zyCQBg3759OH78OPLz8/HVV1+huLgYt2/fxrBhw3QTy7UJB1A1uuLo6IitW7dCLBZj9+7desdJSEjA6dOnG/2L/3GdO3eu2VxeJZPJst3c3BAcHGzuUIgemb29PQYOHIihQ4eib9++DfarflFREUJCQhAVFYWxY8fim2++QVRUFIRCIdRqNYqKigCgzkuXsrOzdSMSeXl5eqPH+fn5tSoEHjp0CAqFAgEBAfj8888Ntvnhhx9iw4YNDfHyiIgaBZMO0uPh4YHXX38dQNUX6OXLl9G9+4OvEnrrrbf0ng8ZMgTt2rWDu7s7HB0d4eDggGPHjqG8vBwSiaTW/hKJBG+88QYAGLy8JzU1FcePH8eIESMa9YufiJo+JycnXcnc3r17m6Rkrre3NxYtWoRPP/0Uq1atglgsRmJiIkJCQrB48WLk5+dj1apV+PDDD3Hv3r1ak7nPnz+PwMDAeh/v3//+NyZOnKi787j2h5HqhEIh0tPT0aZNm8d7cU0IS6USwH5gyZh0kJ6UlBT8/PPPiIuLw59//omgoCB8/fXXRrXh7OyMHj16AKi6dKqiogIDBw7Evn374Onp+cB9tSMh2dnZaN26NTQaDX7//XcEBgY2+hd/S8KSlGRKDd2/WrVqhdDQUAwdOhRyudykJWCLioqwcuVKxMXFYdCgQdi5cyfu3r2L48ePY+bMmZBIJPj8889hZ2eHf/zjH3jnnXd0I68VFRUQiUQ4cOAABg0aBEB/dBWouvSpLiqVCpWVlaisrMTZs2dx8uRJFBYWIj8/HxUVFYiPj9dLOkaMGGGy98Gc+PlEZBmYdJCetLQ03LlzBy+++CKWL18OR0dH3bqa8zrUavVD25szZw4uXLgAgUAAV1fXh5ZqdHBwwNixY3WlbtVqNby8vLB48WJERUWZ5YufiJqOV155Be+++y6EQmGjHM/BwQFDhw7Fe++9p7tcq1WrVggMDERISAh69uypm6D+5JNPYtu2bXBxccHUqVORmZmJF198EZWVlbqJ3lKpVK8SVc1RVu2NUydPnozvv/8eP/74I0aOHAk7OztIpVJ06NABo0aNQnZ2tl6y1adPH6xZs8bg+6JWq3WjyURE5sKkg/QMGTIEQ4YMqbV87dq1eOKJJ/SW/fHHHw9tb9OmTVCpVNBoNLqbAlZX/Ytca/78+QaTk7t37zbaF39Lw5KUZCxjJns2ZP962GipKQwcONDg8pr30wD+iu/bb7/VLdNoNLrPp5rVAJ2dnfXuQK6dV6b9keell17Sras+56pr16567XzxxRd1xi8UCrF69eo61zd1/HwisgxMOqheaiYcQNVE8ur27NljcN8HXfpgTLWkxvziJyJqKI9SqpeIyNI0zvg0URPAL36ihqOd7GnuOMhyREREgJOHif3AcjHpICIiohYvKSkJiYmJRu1TVFSEEydOGH2s/fv36z2Pi4tDRUUFLl68aHRbRM0FL68iIiIiszN3qdQ1a9bgqaeeMup+RQUFBYiJicGcOXMwbNgwDB8+3OD8RaVSicOHD+ueL1myRDdvJykpCdu2bUOPHj3w5ZdfYujQoXjuued02x46dAirVq3Sa6+kpER3w9KMjAxdAYLMzMx6zbc0haysLHh5eT12O+buB2Q6TDqIiCUpyaTYv+hxNEb/uXXrFk6dOoXz589j2bJlcHJyQrt27bBx40bI5XI4ODjoti0qKtLdLNfHxweffPIJoqOjMXDgQOTn5xs86a85B1JLo9Fg2bJlSE9PR1hYGDQaDTZu3IiNGzcCqJqzGBUVhWHDhmHQoEE4evQoAOiqOAJA//79dY+1FRobS3p6Og4fPowjR44gISGh1k2Eiapj0kFEREQt2ubNmzFu3DjMmzcPvXr1wk8//aQ3YqE92QcAuVyut2+HDh2wZcuWes0bHDNmDJRKJcrKyjBy5EhMnDgRly5dwsmTJwEAffv21T1+GG3Z9/Lyct3jkpKSeu37OFJSUnD48GEcPnwY165dM/nxyHJwTgcR6UpSEtWXMZM92b/ocZi6/1RWViIxMRETJ06EWq2GRqOp1w0nP/roI4SGhmLkyJH1LlSyc+dO7N+/H2KxGIsXL8bmzZsfOe5t27Zh27ZtsLW11T22s7N75PbqotFocOXKFaxZswbPP/88XnjhBaxbt44JBxmNIx1ERETUYllbW0Ob1JSUlMDGxqZeScS8efMwb9489O3b95GO6+bmhs2bN+N//ud/MHr0aABVcz+0jwEgLCwMvXr1wjvvvIPi4mKMHDkSbm5uj3Q8Y6jVaiQkJODQoUP4+eefkZGRYfJjkuVj0kFEREbjZE9qaMbccLKhaW8cq1aroVKpdM/37t1rdFvaCeLVaUdQrl69ikuXLqG8vBz/93//h927d0MkEunuc9W3b1+D97zav38/Bg0apKt6NWjQIIwZMwYAUFZWpnv8OJdXaTQaZGVlYeXKlThy5Ahyc3ONbqPmpWePIUomk0U1VGONqFStVvc7d+7cOXMH0hQx6SAiIqIWTXvD2JMnT2LBggXYs2cPbG1tjW5HLpdj3bp1tZbPmDEDGo0G06dPR9euXWFtbY3vvvtOb4K6MV566SX87W9/A6A/kfxBd6avD+0ID+9r9cgkQqFwBoAZ5g6kKWLSQURERGbXFEbPtJO4FyxYgOXLlxt18n3ixAmsW7cOP//8M7y9vREcHIxjx47Bx8dHl4gcOXIEQqEQ/fv3h6enJwCgoqJCN1JR/TEAjBs3DlOnTq11LG3CUd/l9SEQCNC6dWtMnz4dc+fOxaVLl3Do0CEcOXKk3pdXNUT1KoVCgfXr1y9sbqOoMplsHYDpGo2Goxx1YNJBRCxpSibF/kWPo7H6T2FhIXbv3o01a9Zg2bJlWLdu3UNP4rWXTa1YsQK5ublwcnJCTEwM1q5dCwDIycnB8uXL8fXXX8PDwwNCYe36PTY2NrqRir59++oe13W8nJwcTJs2TbdMWwlLa+bMmXj22WeNeu01CYVChISEICQkBLNnz8bVq1d1FatSU1Mfq21quZh0EBERUYu3dOlS9OjRA507d0ZMTAzCw8N1k7q1czxqSkxMREVFBUQiEWbNmoWZM2ciOjpad4PB8ePHIz09HW+88Qa++uqrR6oudenSJezcuRNKpRLTpk1DUFCQ3h3N+/fvX+sO5w1JIBAgODgYwcHBmDlzJlJSUnDkyBEcPnwYV69eNdlxyfIw6SAiXUnK6dOnmzsUaiaMmfTblPrXlStX8OOPP5o7jGbnypUrRt2puyGZuv+oVCosW7YMp06dwrfffgsA8PPzQ2xsLNzd3QH8NecD0J8s7e/vj8WLF6NHjx547bXXEBkZiQEDBui1P3v2bLzxxht4//33sWLFCpSXl+uV5K2oqEBYWBgAwMvLS/cYABwdHbF8+XI8/fTTePPNNyGRSLBo0SK9CldlZWV6zwEYnIzeUAICAhAQEIBXX30VN2/e1I2AJCQkmOyYZBmYdBARUYsQHh6OFStW4MKFC+YOxSBtMjR27FgzR1KbVCpFeHi4ucMwCZVKheTkZHz88cfw8vLSLdcmHB06dNDbvvpziUSCUaNGobS0FPPmzTN4R3ChUIilS5fi2rVreO2113D58mU899xzuvU2NjaIjY19YIytW7fWPV6wYIFxL9CEfH19MWXKFEyZMgVZWVnmDoeaOCYdFiYuLg4KhcLcYbRoDTGRjqipawqTfo1lZ2eHhQsXmjuMOmmTjvnz55s5EvMwV8lckUiEjRs3GpxvAQD/+c9/HvgcqEo+DCUcWo6OjpDL5fjXv/5Va92WLVuMjLhpqp6wPQ5zlk4m02LSYUHi4+MXAhDwpNf8mtOJGBFRS1dXwtEYAgICzHZsosbEpMPC8GSXiIiao+Y4ekYNj/3AcpkvtSeiJuN+SUpzh0EWiv2LHgf7D5FlYNJBREREREQmxaSDiHQlKYnqKyIiot6Xc7J/0eNg/yGyDEw6iIiIiIjIpJh0EBGR0bSTPc0dB1kOY0bPyHKxH1guJh1ERERERGRSTDqIiIjI7Dh6RgD7gSVj0kFELElJJsX+RY+D/YfIMjDpICIiIiIik2LSQUQsSUlGY8lcaizsP0SWgUkHERERERGZlLW5AyAiqkmhUJg7hGYrIiKiXtsNGDAAbdq0wdNPP40XX3wREonEqONoJ3uytCU1lIiICEyfPj36cdu5cuUKfvzxxwaIqGW5cuUKgoODzR1Gg/UDanqYdBBRk6JQKHDmzBnI5XJzh9LsxMXFQaPRoD6TbktKSpCYmIjExETs2rULa9asgZeXVyNESWQ64eHhWLFiBS5cuGDuUAzSJkNjx441cyS1SaVShIeHmzsMsmBMOoioyZHL5fU6cSZ9CoUCGo2mXtseO3YMV65cwYYNG3D69Gm8+eab2Lx5M0QikYmjJDKsIUbP7OzssHDhwgaMqmFpk4758+ebOZKmi6OolotzOoiIJSlbIDs7O8hkMqxevRr9+vVDUlISduzYYZJjsX/R42D/IbIMHOkgMgOZTHYPwBWNRvNV+/btv/z+++9V5o6JWiahUIiIiAicOHEC//nPf/DSSy9BIBCYOyyLl5ubiy1bthhc9/HHH+s9f/nll+Hh4dEYYRERmQxHOojMQwqgt0Ag+CI5OfknuVxuZ85gWJKyZQsJCYG3tzcyMjKQnJxcr31YMvfxuLq6Yvfu3fj3v/+t+6NVfdmePXvg6upqxkjNj/2HyDIw6SAyA4lE4igUCp8G8CeAUI1Gs87cMVHLJRAI0K9fPwBAQkKCmaNpGaysrDBkyJCHbjd48GBYWVk1QkRERKbFpIPIDI4fP1545syZgwKBYCCAVACTevXq1dPMYVEL5ubmBgBISUmp1/bayZ4mDMnihYaGPnSboUOHNkIkTYMxo2dkudgPLBeTDiIziouLKxAIBGsAQK1Wc6YkmY2zszMAID8/38yRtBx9+vSBg4NDnesdHBzQu3fvRoyIiMh0OJHcwshksihzx0BV1Vbqu61QKIxVqVQrAYwGIABQv5qnRA1Im3QUFxebOZKWw8bGBgMHDsS+ffsMrh80aBBsbGwaOSrzYalUAtgPLBmTDgsik8mi5HJ5NG+qZl5xcXEAIKjvB+Yff/yRIpPJUgAE9O7d2/OPP/7INmV8htwvSRnd2MelpkMsFgMAKioqGrxt9q+6DR06tM6koz6XX7UE7D9EloFJh4XhTdXMT6FQaBMPY+QCCNBoNB0BNHrSQUTm0bdvX0gkEpSWluotl0gk6Nu3r5miIiJqeJzTQdQEaDSaO/f/djfH8VmSkozFkrkNw9bWFk899VSt5f3794etra0ZImp62H+ILAOTDqImQCAQ3AYAtVotNXcsRNS4DFWoaklVq4ioZWDSQdQ0lNz/W2TWKIjqiSVzG07//v0hEv31X18kEhkc/bB0LJVKAPuBJWPSQUQW7dixY3jYpRnFxcUYMWIEbt++rbd80KBBde7z1ltvGVz+97//3fggqUWzs7PTm7/Rr18/2NnZmTEiIqKGx4nkRGTR/Pz8MH/+fIwcORJt27Y1uM3Jkyfh5OQEV1fXerd76tQpg8sNFREYOXIkbt26BXf3qik72scqlUrvF26gKtFh4tLyhIaG4ujRo7rHLRFLpRLAfmDJmHTUUFZWpisdSdRSWEpJyt69exv8hVij0WDSpEl6y0pKSvDHH38AAPbt24cxY8bU6xhqtRoaTdWtVFQqFaysrB66z/79+zFo0CDs378fQNXlNPv378fBgwdx7tw5XZJx4MABXLhwoV5xNCeW0r9MaeDAgQYfE/sPkaVocUlHTk4OKisr4ePjg0GDBuHo0aNITk6Gk5MT7OzsEBoail9//bXWr48A8Ntvv6F///5miJqI6kOtVuPIkSO4ceMGSkpK0KVLFwBAeXk5vvjiC7z55psAqpKFPn36AAByc3Nx+vRpLFy4UO8X5oKCAgDAE088AXt7ewCAq6srVCoVlEollEolxowZg/Lycr1Ep7CwUJfAFBYW4siRI3XG6+XlhQMHDuieX7t2DR06dGiIt4KaGUdHR/Tr1w8CgQBSKetJEJHlaXFJx7Fjx3Dw4EHdNd4ajQZLlixBZGQkKisr0bZtW4MJBwB88MEHOHr0KMLCwqBWqyEU1p4Sk5+f/8CTDKKmSFuSsrnf4+WTTz6BUChETk4Oli1bhjZt2uD111+Hl5cXvv32W13SIRQK8cknnwAA/vWvf8Ha2hpSqVT3fzc+Ph5r1qxBUlIS/Pz8sGnTplr/3/v27Ys9e/Zg+PDh2Llzp255aGio7nn1JKakpAQTJkwAUJUEAYC/vz+Sk5N121y4cAGjRo1q6LfFJCIiIlDfX58tpX+ZGitWGcb+Q2QZWlzSERYWhl9++QVZWVkAgEuXLqFdu3aQy+VYtWoVunXrVq92Nm3aBGdn51rLW+q1uERNwYABA3D8+HG0bt0aO3bswPbt23Hjxg24uLjo3fNAIBBgwIABuHnzJn766ada7WzduhUjR47E559/js6dO+P48eMYMGDAY8VmZ2eHbdu2AYBuxNTBwQHW1ta4c+cO7OzscPPmTQQEBDzWcejBFAqFuUOoU1lZGYCmG2NERIS5QyCiZqzFJR3jx48HAERGRqKkpATz588HAJw4cQL79u2DSCTC6NGjUVxcjIqKCsydOxebN29Gfn4+iouLERoaCmdnZ7zyyiv1upabiBpXVlYWlixZgsDAQMyaNQsdOnRAYmIinJycam37448/Yvr06fjss890yxISEhAfH4+oqCh8/vnnGDt2LJYuXYr+/ftDIBBArVYjOTkZlZWVmDFjRr3jMjTSAVRdvnX06FFIpVI8+eSTEAgEj/HqG09znOypUChw5swZyOVyc4dikDYx1s4Zakri4uKg0WhMOtpgzOgZWS72A8vV4pKO2NhYpKWlYcmSJcjMzMSIESMQHh6OH374Afn5+Thw4ADc3d3x5ZdfoqioCOPGjcO4ceMAVFWVOXLkCMLCwrBx40bdSMeyZcvw3nvvAQAWLFhgttdGRFU/LDz33HOIjY3VXSqZnJwMb2/vWttOnDgRrq6uuqRDqVRiyZIlmDp1qm6eRseOHeHs7IzvvvsOY8eOxYgRI+Dq6gqBQID3338fr7zyii6ZAKrmcVR/rmVopAMARowYgWXLlsHe3h6RkZEN90aQQXK5nJfpPAKFQtEkkyEiaj5aVNKhVCqxfv16nDt3DlFRUZg0aRKCgoIwY8YMdO/eHb169UJycjLc3d2RnJyMfv361avdgwcP6pKORYsWmfIlEFEdEhMTa13+8cUXXwCo+r+vVqtr3XdDW6JUa/ny5bCzs8PEiRP1ls+dOxdTpkyBj48PYmNj4erqir59++pK8GqTCaDqEkvt8wddbhkfH4+SkhL0798fEokEKpUKPXr0MPJVE1mO5jh6Rg2P/cBytaikw8bGBp06dUJkZCRWrVqF+fPnY8iQIejVqxekUim2bt2KY8eOoXfv3jhz5gxmzZoFAKisrMS1a9dQXl6OKVOmIDs7G5MnT9ZdBlG9Wg0AREdHo2fPnmZ5jUSPwhJKUgYHB9dKIjQaDb788kusX78ec+fOxYsvvljnZZGrV6/GmTNnsGHDBjzzzDMAqm4aOHz4cAwcOBBRUVH44IMPsH37dqPiKioqwr59+1BWVoaZM2ciJSUFZWVl2LJlC3r27Im2bdvi5s2burkdrVq1erQ3oAmzhP5F5sP+Q2QZWlTSIRAIsHbtWqxevRrp6ek4efIk1q5dCwD46quvMGTIEEycOBFt2rSBt7c3fHx8UFlZibCwMAQHB8Pa2hoxMTGIiIjADz/8oDt5qV6thpom3n+lZVGr1Th58iQ2btyIkpISrFy5Ert378aWLVvw8ssvIywsrFZ/GDt2LF544QV4+CIGMgAAIABJREFUeHjg4MGDAKouqdQ+BqrmgBhzA0GgqjxvWloaPvzwQ3To0AEBAQEYMmQIVq1ahdTUVMyYMQOvv/46CgoKMHv2bKxZswaOjo6P/yYQERE1IbVrvlq4TZs2obKyErGxsYiNjcWSJUtgbW0NR0dHeHh4oH///li5ciVeffVVAIC1tTV27dqFlStXwsrKCr6+vlAqlbCyssKECRMwYcIE3TXcEyZMwFtvvWXmV1h/1SezAlXlfmtOsCwtLa213+HDh7FmzZpay7WlhA2peffmU6dOIT8//4HxaTQaTJ48GefPnwcA3Lt3D1OmTDG4bU5ODjIyMgBAdwlNcnIy8vLyUFJSgsGDB0OpVBrc97fffntgHC2BtiRlc3bnzh3ExsYiKioKzzzzDD799FM8++yz2LJlC0JDQ/Hxxx/js88+w8WLF/Hcc89h8+bNevv7+vrC09PzgcdwdXXFnTt3cOfOHVhb//WbzZgxY3R/hEKh7jEAODk54e9//zueffZZBAcHw8bGBgCwZ88eTJkyBS+//DKeffZZhIeHo127dpgyZQpycnIa+N1peBEREajv5Q+W0L/IfNh/iCxDixrpAKoudQgJCUFUVBTGjh2Lb775BlFRURAKhVCr1SgqKgKAOk9Qs7Oz4e7uDgDIy8vTuydHfn4+pk2bZvoX0UDeeust9OvXD+Hh4QbXl5eXY9q0aZg+fToGDx4MoCoR2LBhg+4OytWlpaXVOdEwJiYGe/bsAVBVxWfp0qXYsmXLA+M7c+YMMjMz0alTJwBARUUFLl68qLdNcnIyAgMDef8VgkgkwsmTJxESEoLJkycjMDCw1jaBgYFYunQpUlJS9P49tffvqEl7iWV1U6dOxd27d/UuqaxrpLOuOR2+vr7IyMjA+++/r7uUCwCioqKwbds23WcMERGRpWhxSYe3tzcWLVqETz/9FKtWrYJYLEZiYiJCQkKwePFi5OfnY9WqVfjwww9x7949hIWF6e1//vx5gyczzdE777yDqVOnwsHBAWPHjtVbp9FosGjRItjb2+Opp57SLd+7dy8CAgLQo0cPpKam1kqyhg8frvfc0In69u3bkZubq3fSprV58+b/Z+/O46Ks2sePf2bYHBQQzC1NCx6X3IXU/EWYuKSmueYW4PqgqWkuuZOQuaWWSxpSKm6kuOSCwjfTNCOzxDTDJPctETfckG1mfn/Q3A/DDAoKzgDX+/Xq1dz33MthOA7nus8516FKlSrKaz8/v1yDhX379jF58mQiIyNl/RVBmTJlmDt3bp6OdXd3N1oPw5ChLidDiu3stm/fbrSdffhVTrkFquvXrze738bGxmQSu7WSyZ6ioBW3VKkpKSmcP3/e7HsnTpww2n7xxReVjHklXXGrB+J/SlTQcf/+febOnUtcXBwtWrRg27Zt3L59m9jYWIYNG4ZGo2Hx4sU4Ojoyb948JkyYgFqtxtvbm4yMDOzt7YmJiVGG7+RMjanVai31oz2R6tWrM2vWLCZMmKD0ZBjs2bOHhIQEli9frgwHSU5OZuXKlYSFhbFmzRpOnDhh1Kjy8vJi9+7dRhN1O3fujF6vV4KMIUOGEBUVxf79+40WawPo0KGDMmQlPj6e2NhYgoODzZb9zz//JCgoiMmTJ1O1alUlOJT1V4QQQliDzMxM+vfvb7Zt4O/vr7y2sbHh+++/f5ZFE8IiSlTQUaZMGVq1asWkSZOUSaRubm54eHhQr149GjdurGSkevXVV4mMjMTV1ZX+/fvzzz//0KtXLzIzM5Wn3k5OTkapMova8CrI+jm//fZbypYtazTHwtfXFy8vL6MF1aKiokhKSmLQoEHcuXMn16e12W3bto1jx44xZcoUtm3bRnBwMP7+/mi1WoKCgggODlYa+enp6Tg4OKDX65Un1oaAJ7tDhw4xbtw4hg8fTseOHQFZf0UIIYq64tZ75uzsTJMmTUzmNObUtGlTSR6RTXGrB+J/SlTQAeDj42N2v6enp8k+w6TSiIgIZZ9er1cCk5xDJ8qWLcuWLVsKqqiFKiIigsWLF5t9r3nz5ib7Dh48SPfu3encuTMTJ07E39+fihUrmgw7yj68asmSJbz88sts2bKFu3fvEhISwvDhw5XGv0ajMVp92RB0rFu3jszMzFzLPm7cOCZMmKAEHLL+ytOTlJSiMEn9Ek+jKNefVq1aPTboaNWq1TMqjRCWVeKCjqeVvZFclPXt25e+ffsa7UtOTqZVq1YcPHjQ7DkajYaNGzdiZ2dH9+7dgdzHrBucO3eOc+fO4ezsjIeHhzJPY8eOHSxduhR/f39WrlyJvb29EnTs2rWLjz/+mF69einXuXTpktL7ERoaSt26dZX3ZP0VIYQQ1uiNN95g1qxZuWZ2VKvVJsObhSiuJOgQeXb27Fnmz59P48aNCQgIwNHRkdDQUNq3b2/2+J07dxISEkJAQAALFizAz8+PtLQ0Jk2axMiRI6latSo+Pj6sXLmSwMBA9Ho9arWaJUuW4OrqCmSlQV24cCExMTG0bt0awCjgAFl/pSAYUlIOGTLE0kURRUR+JntK/RJPoyjXHzc3Nxo3bkxcXJzZ9xs3bqz8vROiuJOgIwedTsfDhw958OAB9vb2RpmM0tPT+eGHH2jbti0qlYoNGzbw1ltvUaZMGQuW+MmYG0L1qPcGDRrE22+/jZ+fn5L5p3r16gAkJSWZfKE2adIEtVpNw4YNad26NQsWLABg165dxMbGkpyczIoVK3jw4AE3b96kdevWysTy7F/AGo0GZ2dnNmzYQKlSpdixY4fRfeLj4zl06BDh4eH07duXLVu2UL16df766y+mTZuGs7Ozkgxg7ty5fP7558D/1l+BrDkdOddfAeNEAVWqVFHOFUIIIfLK19c316BDhlaJkqTEBR03b97kv//9L5mZmWi1WrRaLRkZGWRmZqLT6bC1taVUqVJoNBo6derEgAEDlHNnzJhBWlqaklc/IyODH3/8kQ4dOljqx3li5oZQPW54FcCIESOArADsr7/+omHDho+8T87FElu2bMlLL71E+fLlcXZ2pkyZMhw4cIC0tDQ0Go3J+RqNhpEjRwJZv7uczp8/T2xsLO3atZP1V4R4hmSyJxw4cIATJ0488gn8gwcP6N69O+vWrTNazb5Fixbs37/f6FidTselS5eUBzr3799XHmqlpaWxYMECJkyYoByfkpJilGZ17NixzJ8/36QMue23NsU1Vaqvr2+u6bxbtmz5jEtj/YprPRAlMOgoV64cEydOpFKlSri4uGBnZ8fmzZupUaMGr776qnLcnDlzlMnlOp2OuXPnEhMTg7u7u5JH/+zZs7i7u5usbLxkyRLc3Nye3Q/1jJw9e5YffviBuLg4/vjjD2rUqMHKlSvzdY2yZcvSqFEjIGvoVEZGBj4+Puzateuxq0EbekISExOpVKkSer2eX3/9FQ8PD1l/RQjxzFWvXp2goCDat29PtWrVzB5z8OBBXFxcjAKO3Jw+fZrhw4czceJEfHx8CAgIICAggC5dupCenk5kZKQSdMTExLBo0SI2b96sPLA5fPiw2evmtl88GxUqVKB+/focP37caH+DBg2oUKGChUolxLNX4oIOyBqSExoayhdffIGjoyNeXl6MGTOGVatWUbFiRb7++mv+/vtvPvjgA1JSUpg8eTKpqamoVCqjhepybgO0b9++WAYckLXi+K1bt+jVqxezZ882SvGXc15HbpPmshszZgzHjx9HpVJRrlw5ZW2N3BgWMTSkutXpdFSuXJnp06czbdo0WX9FCFFomjRpYnbxNr1eb7TmAmT1QPz2229A1pBScwuhmlOzZk0WLFjABx98QM2aNZk3bx6DBg1Cp9MZZQaMiYlh5syZzJs3D41Gw4QJE5gzZ47yfnp6Ou3atVO2DWsRGTwuAYilFOfes1atWpkEHTK0yrziXA9KuhIZdAwYMIDExETmzJlDSEgIderUYfDgwZw6dYq//vqLvXv3smzZMhwcHNDpdHh4eDB48GC6devGqlWrlOu0b9/eaLuo02g0SmYnc1q2bGm2K3jp0qU0a9bMaJ/hD+6jhIeHo9Vq0ev1yqKA2WVfT8UgKCjIbHBy+/ZtWX/lKRTllJTC+hWH+qXT6di7dy8XL14kJSVFSWiRlpbGl19+yQcffABkPaRo2rQpkDXf7dChQ4SEhBg1+u/cuQNAs2bNKF26NJDVC79hwwbq1q3L1q1blf1ffPEFlSpVMipLjRo1WLx4sTK8NTY21uh9e3t7o8DCsBZRUVUc6o+vr68yt9FAhlaJkqZEBh0AEyZMICMjQ9meNWsWcXFxpKWl0bhxY5ycnICsdHaGhvjt27fp16+fck7ObcgKRHr37v0MfoKC5+DgQP/+/fN9Xs6AA7KeCmYXFRVl9txHrf7do0ePPJdB1l8RQhSmBQsWoFaruXbtGrNmzeKFF15gxIgRVK5cmYiICCXoUKvVSuNy9erV2Nra4uTkpHyvHDlyhCVLlnD69GmqV69OeHg4arUayFqEVKPRKNfy8vIymuum0Wjw9vYGsr6zXF1dTb5bfX19qV+/PgsXLizcD0TkS5UqVahVqxYJCQkA1K5dmypVqli4VEI8WyUu6Mhv1qaZM2cqTyNcXV2LdU9HSVZc1l95UkU5JaWwjJKWMvf1118nNjaWSpUqsXnzZjZt2sTFixdxdXVV5ptB1nfJ66+/zuXLl/nuu+9MrrNhwwbat2/P4sWLqVOnDrGxsbz++usATJ06ldDQUObNm6f06O7fv9/sw5l//vmHwMBAk/179+4lKSnJaN5aSkqKsj1nzhxq1KjxdB/GM1Yc6g9kDacyBB0ytEqURCUu6MiZmSk6OpqIiAhOnDhBrVq1mDhxIrVr1zZ77q1bt5RJ5JD1BDz7tsGCBQseOylaCCFE0XL16lVmzJiBh4cH77//PjVr1iQhIQEXFxeTY7du3cqQIUNYtGiRsi8+Pp4jR44wbdo0Fi9eTJcuXZg5cybe3t7KHEFDtj6D7HM5stPr9coQrJwqVKiAh4cHL7zwgnI9rVZL165deeGFF570xxdPqVWrVsoaUhJ0iJKoxAUd2a1atYqtW7cSFhZGu3btCAoKYuzYsYSEhJhNBfvVV1/RoEEDZbtjx465DhsSQjy5kydPsnXrVksXo8g5efIktWrVeib3KomTPXv06MHbb7/Nli1blCQiZ86c4fnnnzc5tk+fPpQrV04JOtLT05kxYwb9+/dXJqTXrl2bsmXLsn79euUBVkxMDA4ODkoP++7du/PV02Hg7+/PiBEj8PPzw83NjZiYGLy8vEzmyVmT4p4q9cUXX8Td3R2VSqWkRRamins9KMlKZNBx7tw55syZQ0pKCsuXL1eyTXl4eDB9+nTGjBlD27ZtGTBgAM899xxjx47l0qVLyvlpaWlcvnwZyOpyr1y5stH1s09CFkLkj5+fH0OHDpWg4wnodDqmT59u6WIUOwkJCSYN/C+//BLICiZ0Op2S/c4g5xocs2fPxtHR0aR3fOzYsfTr148qVarg4+PD/v37CyRwbNCgAa1btyY4OJjp06ezbNkyvvjii6e+rng6rVq1KvHDeUXJVaKCjszMTIKDg9m7dy/vvvsuQ4YMMcmaVL9+fdauXcuMGTNo37498+bNUxZV0ul0fP/996xatYqQkBCWLl1Kp06duH37NgMHDjTJMCKEyL+1a9dSqlQpvLy8LF2UIicuLo61a9cW+bHv1qZWrVomQYRer+err75i2bJljB07ll69euWaGOOLL77g8OHDfP3118risg8ePKBNmzb4+Pgwbdo0pkyZwqZNm4iPjzdKopE99W12Op3OaJL5vXv30Ol0rF27FicnJzp37sz48eMZNmwY3bt3x8/PL9e1RKxFQfWehYWFFVCJCt7t27dRqVRWW8ZH9Z49K4+rB56entOecZHyRK/XN1ar1ZlAB09PT6scY3/kyJEQS96/RAUdtra2+Pj4MHToUKpWrZrrcRUrVmTRokWcOHGCmjVrcuLECX788Uf27dtHs2bNWLp0KS4uLoSGhvLee+9x8uRJZsyYgY2NDW+88QY+Pj7Fdq0OUTxZW0pKLy8vaTg/gbCwMPR6vaWLYcLa6tfT0Ol0HDx4kOXLl5OSksLcuXPZsWMH69at491336Vbt24mQ5i6dOnCO++8Q4UKFdi9ezeQlcbW8BpQevYSExOpU6eOsj8mJuaRw6sWLVpEWloavXv3xtPTk9u3b1O/fn0AfvnlF5KSknBwcOC3336jTZs2RTJjUn7qT1hYGIcPH7bahxaurq4AVvnvNC4uDr1eb9XfvZ6entO8vLyCrfX3+69O//5nVeLi4gBUlhwSW6KCDoC2bdua3d+lSxeTfXXq1OHhw4dERkbSqFEjli9fbjRxz7CSaO3atVm8eDF///03u3btol69ehJ0CCFEMXHr1i327dvHsWPH+Pnnn3F1daVPnz68/fbb2NjY4Ovry5kzZ1i+fDnh4eH4+/sbLRj4qIdcBuXKleP//u//8PDwMOrByO7hw4ekpaVhb2/PmTNnsLe3p0uXLvTr10+ZzJ6Zmcn69euZMWMGd+/eZdy4cfj4+DB9+nS6detGu3btmDx5slHGreJGHlo8GWt9aJGT/H6fTFhYmCHwsJgSF3TkJrfVsDUaDcHBwWbfW7FihdF2zZo1qVmzZkEXTYhCV1xSUopnpySlzLW3t+fgwYPUq1ePgIAAPDw8TI7x8PBg5syZnD171mitH8OaGzmZW4j13r17ysKC5hw9epRJkyah1WpxcHBg4MCBJkOmbG1tqVixIj179qRTp05KcDF9+nQ6dOiAnZ1dkQs4inr9EUJkkaBDCCGEeIQyZcowd+7cPB3r7u6Ou7u7st21a1ezx5lb/DTnvpxPJZs3b86+ffseW4bc0uw+ap0qIYQobGpLF0AIUfxYugtXFD7DZE9L3FvqV/EUGBhISUrBLMyTelB8SdAhhChwgYGBVpudRRR9Ur+EEKLokaBDCFEo9Hq9NAxFoZH6VfxYsvdMWA+pB8WXBB1CCENKygK95pAhQ6RhKACpX+LpFEb9EUI8exJ0CCEKjTQMRWGS+iWEEEWHZK8qZuLi4uQPsIU94SRXLYBKpbLIv8nCTEk5ZMgQli1bRlhYmFWsdisKhrWkzJX6VfxJylwhigcJOoqRf5e3V0lmF8t7gswbV/79f+UCLopVkIahKExSv4QQwvpJ0FHMSJq5okmlUp3/dyXY+pYuS2GRhqF1K126NAAPHjzI0/GGyZ7W8p0j9avoy0/vmSi+pB4UXzKnQwgrkJ6eHg2kAB0aNGhQ1dLlKSwyBt96Va6c1cmWmJho4ZI8OalfQghhvSToEMIKHD9+/LZer18F2Nja2oa+8847NpYuU2GxxoZhaGio2f3Lli1Dp9OZfW/06NFm93/44YcFVq5nqUKFCri4uHD16lXOnj1r6eI8MWusXyJvJFWqAKkHxZkMrxLCSqjV6kl6vb4l8NaZM2dW1q1bd1h8fPz9J72el5dXMxsbm/1qtdp8qzmHb775hm+++eZJb2ekUaNGj3y/sIbCaLVaXnvtNWrVqvXYY5OTk9m2bRsAy5cvZ+jQoQAkJCTwyy+/0K9fP8LCwhg8eLDZ83/55Rez+83NqWrfvj3Xr1+nfPnyAMprrVaLvb290bEtWrSwSOBiY2ND165dCQ8PZ/Xq1QQHBz/y+KSkJOzs7Ka++uqr4/Ny/eJQv4Rl/JsyN9jS5bA0nU5HRkYGDg4ORvtv3rxJuXLlLFQqIfJOgg4hrERcXNydRo0ava1Wq3cD/g4ODq95eXlNTE1N3RYfH5+e3+vp9fp2fn5+Dv379y/4wj5Gzj+K5lhbw3DPnj20atWKH3/8kczMzFyP0+l0/Dv/Bq1Wi43N4zuloqOjadGiBdHR0QB4e3sTHR3N7t27OXr0qBJkxMTEcPz48QL4aZ5M7969+fbbb9mxYwcNGjSgW7duuR576dIl3n33XZv+/ftrnmERgaJZv0TRoNfr0Wq1pKenk5qaSmpqKvfv3+fevXvcvXuXGzduYGtrS9euXZ/4HjExMbRs2TJP9Ti7w4cPM3r0aKKjo3F2dgYgPT2dtm3bPmnWRIu4du0a5cuXR61+toNtTp8+jVarzdNDKYP79+/zxx9/8P/+3/8rxJJBfHw8L7/8svKZ3Lhxg40bNzJkyBBl3/r163n99depUqVKoZalMEnQIYQVOXr06KlGjRo1srGxWarX6/vo9fpIBweH656enpHAj1qtNvbYsWNXHnuhf9nb2+Pk5FSIJX46hdEwfO6551i1apXZ9zIzM0lNTSUlJYXp06dz/Phxfv/9dyCrt6NSpUp89913JCcns337dgA6duxoVN7Vq1eTnp5Oeno6nTt3Ji0tDUdHR+WYe/fu0blzZ+X13r17cy1r5cqViYmJUbZPnTpFzZo1n/yHf0rly5fn008/5b333mPGjBmcO3eOESNGmG0ceXl5odfrS1z9EoVLr9eX8vT0/APYrNVqNx07duyEp6fnR88iZW6TJk2oUKECtra22NnZYW9vT6lSpShVqhQajYbSpUvj5ORE2bJl0el0SmPwzTffpHr16mavmZmZiVarVb6T9Ho90dHR7Nq1i88//5yuXbty69Yt5fi0tDSjf28//fST8nrPnj00bNhQCTiKquXLl/PDDz/g6+uLr68vr7zySp4e3jytJUuW5Lkn3ODOnTt88sknjBkzhtatW9OmTRtsbU2bzunp6ezZsweAV155BVdX18de+/bt2xw+fBiAyMhIHB0dmTBhAgBubm5cuXKFnTt30qlTJ3766Sd+/PHHRz4IKgok6BDCyhw9ejQZ6Ovl5bVQr9ePBnoAw4HhNjY2eHp63idrPpbhL5Mq238rjhw5MsgS5X5ShdEwHDt2LHfu3FEaBadPn6ZmzZrY2dnh4OCAg4MDPj4+xMfHo1KpABg1ahTbt29Ho9GwceNGIKthHRUVZfQHsUuXLgA0b96cqKgo2rRpowzTAvD19VW2fX19lf0pKSn07NkTyGpYALz44oucOXNGOeb48eN06NChQD6DJ/XKK6+waNEiPvroIyIiIvj+++/p1q0bnTt3pkKFChYt25PIXr8ATp48ydatWy1cqqLn5MmT+WqsPaX6QH0bG5tgT0/PBCDp5s2b6PV65d9rYdDpdGzfvt3o37tOp2P48OHMnz+/QO6hUqmYNWsW7777LqtXr1YebkBWw7V58+ZGgYZBamoqMTExfPTRRwVSDku7desWmzZtYtOmTTg7O/PGG2/QqlUrmjZtWij3u379Or/88gvHjh1j1qxZuLi48NJLL7F8+XK8vLwoU6aMcuz9+/eVnqMqVaqwYMECgoOD8fHxITk5md9++83k+k2aNFFelypVit27dwNw/vx5Fi9ezLx580zqrre3t/J6ypQp/Pe//+XcuXNK4AHw/fffs2bNGi5evEi1atXw8/PjnXfe4Z133imYD+YZk6BDCCsVFxd3COjt6enZAJgBGB65l8n9LAYCRSroANOG4dOaP38+EyZM4Pr160BWI9/QO/HgwQMqV67MO++8w5QpU5QgolmzZmzYsIE+ffoUSBlycnR0JDIyEvjfH5syZcpga2vLrVu3cHR05PLly7i7uxfK/fOjefPmbNiwgYULFxIdHU1oaCihoaFUq1aNhg0bUrt2bb7//ntatWpl6aLmiaF+abVaEhMTlaBS5J1Op2P69OmFeo/AwEC+/PLL2SqVakK23bWAWps3b+aXX37B19eX1q1bU7du3UIJQL755hvWrVtntC8pKYn27dsb7TMMlXwSjo6OLFiwgIoVKzJr1izKlCnD+++/b3RMSkoKH3zwAUuXLsXW1paoqCju379PjRo1aNGihck1c+7bv3//E5fvWbt79y7bt29n+/btlC5dmtdffx3gDy8vL8e4uLiUgrjHmjVr6Nq1K+PHj+eVV17hu+++M+qxyP55eXl5GZ1bs2ZN1q1bl+/6lpiYyOjRoylVqhR9+/YFslKSX7161eT3Y29vz1dffYW9vT2TJk3i+vXrtG3bls6dOxMZGan8/+eff5bhVUKIgufl5dVMr9ePAboD2fue75HVq+GAcS+HGljxrMtZUIYMGcKQIUNMvvDzQ6/XK70bp06dYsuWLQD07NmTFSv+99EYuqhfe+016tatq+yfOnUqZcuWfeQ9dDodZ86cITMzU5l8nhfmejogK9jZv38/Tk5OvPrqq4X6JDc/3NzcCAkJYfjw4WzcuJH9+/dz5swZLl68yI4dOwCKTNABWfVrwIABODk5PVUdK6ni4uJYu3atRVcFv3LlCmvWrGHNmjVUrFgRX19fWrVqRcOGDQtsfkCfPn3w8/NTtrVaLU2bNjUbZIwZM4bk5GRu3LiRa0PwwYMHnD59moEDB9KtWzdluKZhOFa7du0YNmwYHTt2NLrGli1beP7557G1tSU9PV35/qpWrZpRg9XQO1KUgoxHefDggWHI6Wa9Xp/i6ekZrdfrN9vb2+88dOjQ3Se5ZmZmJgkJCUydOlWZk5eX4VyffvopMTExODg45DvIjI+P5+OPP6Z27dpUq1aNoUOH8s8//zBx4kSGDRtmNCTXwJBU5KWXXuKzzz4zGbJ35coVIiIiCqzXzRIk6BDCyjRq1KisYU7Hv7uSgEiVSvWjTqeL/f333/+xZPkKy79pEp/qGqmpqWg0WfOaXV1dGThwIJD1ZW14DSjDhHIOZbp37x7vvvuu0b7sczo+++wzhg4dSrly5VCpVEyePJlBgwYpwYThGtm3Dcz1dEBWo2PWrFmULl2a4cOHP9HPXZjs7OzQaDTK51pUhYWFUaZMGerVq2fRhnNRFRYWVqC9kdkZhtRcuXIFtVp9NC/nXLt2zSgjWo8ePfD19UWn0z1V4J6fcz/77LN8X//zzz9nx44dPHz4kIMHD9K4cWN69erFggULmDt3LpD1gCKKZA/jAAAgAElEQVQyMlIJNFatWkWlSpW4du1avu/3JKwoKHcEuqtUqu4ZGRl4enpGqVSqzOwPbfLC1taWZcuWAVmfrZ2dXZ5+z+PHj2f8+PE0b9483wV/7rnnmDt3LtWqVVOG012/fp3Zs2ebfL5RUVEsXLiQhw8fMmrUKDZu3EhGRgZBQUFcu3aNnj17cu3aNUaPHk1mZib+/v7K35KiRoIOIaxIo0aNaqjV6t16vb46cEav109MT0/f/iTZq4qSsLAw9Ho9Q4YMeapGzY0bN3juueeYNGmSkmHKnPT0dCZNmsSsWbOM9levXt3oiZa5OR1btmyhXLlyNG/enGrVqgEY/QHw9fVVtrPP6cjpyJEjpKSk4O3tjUajQavVPjYV7LOUnJzMkiVLiIqKIj09q/qVL19eGV61a9cuC5cw7wz1q379+o+sF8Iyfv311+yb5mdkP8amTZs4fvw45cuX5+WXX873+Yb1eNRqNU2aNOG5555T3qtQoYIyvCopKckkU1Tz5s2pX7++sn38+HGj7X/++YeoqCgga32f0aNHGzVkhw0bZrQop0aj4fPPP1fKcO7cOYKCgujRoweQ9f3Vpk0bozJkH15VXHo9zHjif7yG72KdTodWq1W2d+7cme9r5RxqZ7hudlevXuXnn3/m8OHDlClTBn9/f86dO8fcuXNxcHCgbdu2yrEdO3akY8eOeHt7F+n5GnkhQYcQVsLLy8tFr9dvJ+uP7pq0tLSnWqejqMgecDytv//+G3d3d3788Uejyd2G4VVRUVGULVsWb29vJcNUfuU3H/79+/fZtWsXqampDBs2jLNnz5Kamsq6deto3Lgx1apV4/Lly8rcDjc3tycqV0E6fPgwU6dO5fr167i6utK3b1/efvttqlWrpjwhzG2dEmtTUAGtyJpzUZC9RAkJCSQnJyvbO3fuJCoqaoNKpeqV12u8+OKL1KpVi2HDhlG1alXl951fqamplCpVStnO/vBh7dq1ypCrguwFOHbsmNkhmjnTs+7evdtoojMYT3Y2SElJMcyHeCqFnX535syZbN68OS+HpqhUql06nW6zo6PjztjY2Huenp7THBwcuuT3noYsggcPHuSjjz4iKioq3ymLIev3b24x2Zy/x4cPH1KzZk2aNm1KeHg4f/75Jy+99BJBQUG4ubmRmprKl19+met9+vbtazZ1u6OjI+Hh4fkut7WQoEMIK6HT6WapVKrawE4PD48BGzdu1D7tNdPS0rhz504BlC5/SpUqlacv9IIMOCDrCV/btm358ccfgazJgydPniQxMZHAwECSkpJQq9WFnnM9O61Wy4ULF5g6dSo1a9bE3d2dli1bMn/+fM6fP8/QoUMZMWIEd+7cYdSoUSxZssSiKTGPHj3KsGHD0Gq19OjRgw8++MDs0CovLy9SU1NLVP0SBStnNqxjx44BnH/UOSqVikaNGtGqVSt8fX2pWLFigZQlt4Bfp9OxcOFCo3keOVWoUMEooO3YsaPJtjkNGzbk4MGDyrZhfkb2fSVN6dKlef755zl16tQGlUo1sKAmkhsYPtuPPvqI2bNn52s43c8//0xoaCg//PADzz//PLVq1eLAgQNUqVLFJBBp3rw5ycnJ6HQ6xo8fz8WLFzl9+jR///13ntZ4SUxMNJtuPWcPV1EjQYcQVqB+/fquKpWqH6DVarVDCiLg0Ol0u7755psJ33zzTV5WJLezs7OzN5d//ElUr16dlStXPvKYgm4Qnj9/nt9//53g4GBlrHWdOnWoXbs2Q4YMwdXVFVtbW3bs2MHFixfNNlrNdZtnbzC88MILzJ49G8Ao80n2XhO1Wm207eLiYnaF8aioKObOnUtgYCCdOnUCsnpq+vXrR2hoaIE1pvLj1q1bfPjhh2i1Wj788EN69+6d67GvvfYagwcPflhS6pewHL1er6tatao6ICCAli1bFsrq2xcvXqRq1aom+2/cuPHY5BK3bt0ySvd98+ZNo+3cJi1rtVoOHDjAG2+88WSFLiZcXFyUlLlNmjQhPDycU6dOnSzogOPevXvs2LGDJUuWMGvWLEJDQ3nvvfceeY5h4vmcOXNISkrCxcWFTz75hKVLlwJZc4tmz57NypUrTVKKR0dHs3nzZu7du0elSpVwd3fHw8ODhISEXNNPnzlzhkuXLqHT6Qotk6IlSdAhhBWwt7dvr9frHYEd+Vn871GOHj36G1kT8R7L09NzWv/+/YMLqoH2uCEIhdEgvH37NkOGDMHOzk5ZmClnOTZv3szGjRvZsmULAQEBJtfIS4aSt99+m9u3bxsFFtmHcmWX25yOqlWrcuXKFSZPnsybb76p7J82bRqRkZGUL1/+seUoDBs2bODWrVu0b9/+kQEHQGxsLOnp6Z8eOXIk+HHXLQ71SxQ+Mylzo/V6/WaVSlXzrbfeGm+Y01AY4uLilEx2I0aMUPZHRESQlpbGe++9x6BBg4xS296/f58xY8Y8dg5JxYoVCQwMVHo/MjIy0Gq1DBgwgGbNmpXIoMPNzU3JPubl5WUUmP07jC+4oO85c+ZMGjVqRJ06dfjkk0/w8/NTHirl9l2dkJBARkYG9vb2vP/++wwbNozg4GAlaOjRoweXLl1i5MiRrFixwigrVZ8+fejTpw86nY7Lly+TkJDAyZMnuXbtmknQkZqaSnp6Ou+//z7Tp09HrVYrSRKyk54OIcRT0+v1L/778rgly/EsFFaDsHHjxjRu3Bgg1zGv3bt3p3v37ib7zS32lJvsi3kByiJQ5uS2Gvn69evN7rexsbHY0y2dTqekGO7Xr59FylAQJOAo2jQaTVpqamqAXq/f8e9CqXh6ek4rzHump6cTHR2tZI9q374927dv59tvv8XGxobt27dz9OhRPv30U1xcXGjQoAGenp6MHDky12uaG4+/adMmevTowR9//IGTkxOBgYFGmezy61GJKqzZoEGDmDhxYoGlOX4crVbLrFmz+OWXX4iIiACyeku3bNmiPODJ/l2d/aHGiy++yPTp02nUqBH//e9/GT58uMm8mVGjRjFy5EgmT57MggULSE1NfWRwYPgbkpqaquxLSEigVKlSzJ49mwYNGqDT6cxmQSzqJOgQwjoYErRftWgpCpk0CK1XUlISt27domLFitSoUcPSxXkiUr+KtrCwMNLS0ib8/vvvwc/yvpcvX+Y///kP1atX5+233+bhw4c0adKEQYMG8dprr6FSqXjjjTfw8fFh8+bNBAUFsXbtWqO1f/LDy8uLjRs3mswhUavVuc7/ABg7diyQNbRz0qRJ5Oz50Wq1fPvtt09UpmfpcUNH/02fHpyXXtS80Gq1nDlzhs8//5zKlSsr+w0BR82aNY2Oz76t0Wjo0KEDDx8+ZPz48WYXZlSr1cycOZNTp04p181Lr3n24bwNGzZk06ZNyhCthg0bsnDhQpNzxowZ89jrWjMJOoSwDjYAer3e9PHYM3DkyJGQwujOzk4ahNbt6tWseDf7H+WCIvVLPI3Crj/u7u4sWLAAtVpNRESESaYoA7VazTvvvEP37t2f+im9uUnrtra2hISE5HqOYVVrtVptEnBAVk9pYQ5BK6rs7e1Zvnx5rr+znMOYzA1r0mg0ZgMOA2dnZ6WHJK8LCeY8LvucEHMBBzzZ2jDW5Nn0bQkhSjRpEFq/+/ezsjPn1uCyZlK/xNMyNEjzUv+f1bAgUXDkd2Yd5LcghMDT03OaYcXWgiYNwuIpMDCQvA5/kPolnkZh1h8hxLMjQYcQotBIg1AUJqlfQghRdEjQIYQoFNIgLN4Mkz0tef+iUL/S09OBrOxgKSkFuuxAsZOf3jNRfEk9KL5kInkxU9ipBUXeHDlyJPfZgCVEUWgQiqLLUvWrY8eObNq0iVKlSin72rdvz7Zt27C3tzc53tfXl59++onExERGjBihpCU20Gq1xMXF8Z///IeyZcty6dIlqlevDmTNszHMMUhLS2PBggVMmDBBOTclJUVZF2D9+vW89dZbODk5FfjPLIQQBUGCjmLE09NzmpeXV/DjFs4ShSsuLg5AVZKf1ISFhT12ATchnpQl69fVq1fR6YwXYU9KSsrXNZKTk4mLiyM2NpZ9+/ah0+mYM2cOrq6uDB8+nIkTJ+Lj40NAQAABAQF06dKF9PR0IiMjlaAjJiaGRYsWsXnzZq5evcrixYuVRSrnzp3LiRMnWLRoEdeuXVNSlF67do1Dhw5Z7aTagk6VKoomqQfFlwQdxYyXl5c8XbawsLAwQ+BRZBR0SkoJOER2Ur+yXL9+nV69enHhwgVq166Nl5cXn376KS+88ALJycnUrFmTBQsW8MEHH1CzZk3mzZvHoEGD0Ol0RouNxcTEMHPmTObNm4eDgwNfffUVO3bs4OzZsyxbtoxKlSpRtWpVXn31Vfz8/Ni+fTt6vZ4333zTagOOR3kWKZeFEIVPgg4hhBDiEdasWcPSpUuV7VatWpkckz2H/8GDB5XVoh8+fIivry/jx49XFnV7+eWXcXBwUI7/5ptviIuL49NPP6Vu3bps3bqV0qVLA/DFF19QqVIlo3vVqFGDxYsX07BhQ7788kvi4uIYOXIkly5domzZskyYMIH58+ezatUqmjVrxrFjx3BxcVEWQxNCCEuQoEMIoaSklF4ykVeBgYHk9elzUa9f/v7++Pv7A1m9LHv27FHmUhj27d+/32hOx969ewHw9vZWXh84cICJEydia/u/P706nQ5bW1tmzZpFcHAwGo2GDz74QLmuRqNRjtVoNHh7ewNZc1pcXV1Zvnw50dHRrF27lp49exIZGUnPnj2ZPn06CQkJfPHFF3Tr1g07Ozs+/PDDQvqECldRrz9CiCwSdAghhBCFKCUlBb1ez4wZMx553NSpUwkNDWXevHkEBQUBsH//fmxsbEyO/eeffwgMDKRixYqoVCqT9wMDAzl06BDx8fFotVol8BFCCEuRoEMIIUS+yWTP3GVmZvLLL78QHx9PamoqHTp0YMmSJUyePNns8RqNhvXr12Nvb8/IkSON3ss+lyM7vV6vDMHKyMjAz8+PS5cu4efnR0ZGBhUrViQqKooLFy6QkpJC586dARgwYABdunQpwJ+24OSn90wUX1IPii8JOoQQVufkyZNs3brV0sUock6ePEmtWrUsXYxip3nz5kbbj5vT4e/vz+rVq2natCn29vZER0ej0WhISkri4MGDJucahkxB1iRxBwcHWrZsCcDu3bsf2dMBYGdnpwyvMvz/woULpKWl8X//93+0aNFCyWwlhBCWIkGHEMKq+Pn5MWjQIDZu3GjpohQ5Op2O6dOnW7oYxU72QOHWrVvY29sr62fcvXuXUqVKmazR0a9fP0qXLo23t7fRvIzH2b9/f74Dx/T0dJOeDhsbG4YOHZqv61haQfWeyUOLJ2MtDy0eVw/k9/tkTp48aekiSNAhhLCulJRr167FycmpyKZFtaS4uDjWrl1rdRNural+PY0jR44wadIk3nnnHQYPHgzAqlWr2LNnD+PGjTPqsTAMfcouIyODnj17PvIe8fHx9OjRQ9lu166d2eN0Op0SzNja2pr0dOzbt4/169cD8ODBAzp27KicGxUVlcef2Drkp/74+fkxZ84cjh8/XsilejJ6vR7A7DwcS3NycsLPz8/SxXgkjUbz2dGjR+sfPXo0w9JlKYLs7OzsPrNkASToEEJYHVlv5smEhYUpjRpRcNLS0li2bBkbN25k9OjRdOvWTXnv/fffp0aNGoSEhNCgQQPGjx+vLMaXk52dHZGRkSb7DcHKzZs3SUxMpE6dOsp7MTExjxxede3aNbOpcP38/JQGZIsWLYpcoPGkHB0dCQkJsXQxcnXkyBFUKhWNGze2dFGKpNjY2HtAj8ceKKxS0VslSAhR4AwpKYXIq8DAQPI6DKao169Ro0bx559/EhERYRRwGLRr146NGzeiVqsJCAjg4cOHXLlyhQsXLhgNu8rIyKBz584m/xkcPnwYDw+PXIdjPXz4kOTkZFJSUjhz5gz29vb88MMPvP7660DWmh737t2zyqfoT6Oo15/s9uzZw/fff2/pYghhEdLTIYQQQjzCjBkzcHNze2RjvmzZssydO5erV6+i0WiYNm0aN27cICAgQDnGzs7O7IRuQ0/HvXv3aNq0aa73OHr0KJMmTUKr1eLg4MDAgQMpU6YMb7/9NgA7d+7ku+++45133jE6L3tgIyxHp9Oxd+9eVCoVY8eOLZKrwwvxNCToEEIIkW8lKWVuuXLl8nxs5cqVAfj6669N3jOXuQrgp59+AjCaywFZc3Sya968Ofv27cv13gMGDGDAgAEm+8eMGfPIMluL4p4qNT4+nqSkJABOnDhBvXr1LFwi61Tc60FJJmG2EEIIIUQh27Nnj9nXQpQUEnQIIYQQwuIMvWeWLkdh0Ov1RqvC79mzR5I+5KI414OSToIOUSKkpqZaughW7d+UlJYuhiimpH6Jp1Ec6s/ff//NlStXlO0rV67w999/W7BEQjx7EnQIICtFqVarNXltzp49e1iyZInJ/m7duqHT6cye88svv5hsJycnP7JMer2egIAAjh07BmQtwtWvXz+zx167dk35QjesDHzmzBlu3LhBSkoKb7zxBunp6WbPNYynFkIIIQqDueFU2Xs+hCgJJOgQ+aLX6/n6669p3ry5yXsXLlzItbv4k08+UV6npKQwc+ZMs7nnszt8+DD//PMPL7/8MpCVbvLPP/80OubMmTMAHDhwgI8//tionDNmzODChQscP36catWqmawYbDBlyhQgK2jq0qUL3bp1M/nP19f3kWUt6opTSkrxbJSklLnCsopD/TEXdMi8DlHSSPaqEqpbt26P7Glo06aN8trBwYHo6GggKyWju7s7jRo14vz58wwcODDX88D8k5xNmzaRlJRkNo3jmjVrqFKlivLaz88v12Bh3759TJ48mcjISLp168a+ffu4evUqkJUZ5KWXXsLLy4v58+fToEGDXH/W7MLDwylbtqzJ/uIedAghhCgcZ8+e5fz58yb7z507x7lz53jppZeefaGEsAAJOkqoLVu2GG17eXkZbe/evdukJyI5OZmVK1cSFhbGmjVrOHHihFFQ4eXlZXJe586d0ev1SpAxZMgQoqKi2L9/Pw4ODkbX79ChA7a2WVUyPj6e2NhYgoODzZb/zz//JCgoiMmTJ1O1alVlwa7hw4eTkpJCUFAQAD///DO7du3C3t6ejh078uDBAzIyMhg7dixr1qwhOTmZBw8e4OvrS9myZRk0aNBje2CEECUrZa54NoprqtRHDaPas2cPgwcPfoalsX7FtR4IGV4l8iEqKoqkpCQGDRpEeHh4nnK/b9u2jenTp1OhQgW2bdvGr7/+ir+/P1qtlqCgIKO5I+np6Tg4OKDX65k7dy6QtZhWTocOHeK9995j+PDhdOzYEcgKoj7//HOee+45bGxsaNeuHWvXruXcuXMkJyezevVqoqKi6Nu3L927d6dr165s2bKFvXv3Urp0aeWPwvLly4mMjCQyMpLGjRsrrw2LdwkhhBD58ahhVDKvQ5QkEnSUUFOmTKFNmzbKfzm1a9dOeW/kyJEAdO/enV27dlGlShVGjBhBxYoV8fX1Vf6DrOFVhu2//voLyAoI7t69S0hICMOHD6dTp06sW7cOjUZjtMKvIehYt24dmZmZuZZ93LhxTJgwgd69eyvnLV68mI8//pipU6fi4OBAjRo1GDp0KImJibzyyivK3I8zZ87g4eGRp89o9+7dyuvs80WEEEIUvOKYKvXy5cuPzFKVkJBglNVKFM96ILLI8KoSasaMGUbbOYdXxcTEmAwz0mg0bNy4ETs7O7p37w48/imNYcyqs7MzHh4eyjyNHTt2sHTpUvz9/Vm5ciX29vZK0LFr1y4+/vhjevXqpVzn0qVLSu9HaGgodevWVd6zs7Pj5ZdfZvjw4cyfP5+goCBatmzJK6+8gpOTExs2bODAgQM0adKEw4cP8/777wOQmZnJqVOnSEtLo1+/fiQmJhIQEKAEQvfu3TOadxIcHEzjxo3z9PkWNf+mpAy2dDkKQlpaGvv376dt27ZG+3U6Hd9++y1vvfUWpUqVyvV8nU5HSkoKd+7c4c6dOyQnJ3Pr1i3Kly9Ps2bNlONGjx7N559/bnL+hx9+qNRVkaU41S/x7BXl+pOXyeJ79uwhICDgGZRGCMuSoEPk2dmzZ5k/fz6NGzcmICAAR0dHQkNDad++vdnjd+7cSUhICAEBASxYsAA/Pz/S0tKYNGkSI0eOpGrVqvj4+LBy5UoCAwPR6/Wo1WqWLFmCq6srALdu3WLhwoXExMTQunVrAKOAA0ClUrF06VK++OILLl26xMGDB1m6dCkAK1asoGXLlvTp04cXXniB559/nipVqpCZmUm3bt2oVasWtra2fPLJJwQGBvLtt98qwZavry/btm0rrI9TFJIHDx4QGhrKmTNneO+995T9ERERREZG0qZNGyXouH37NsOHD+fhw4c8fPiQBw8ekJqaipOTE25ubri4uODq6kq5cuVMAs6caaAN4uLiTPa1b9+e69evU758eQDltVarNUmU0KJFCz788MOn+gyEENYhL0HH999/L0GHKBEk6BB5VqZMGfz8/HB3d8fd3Z3q1asDkJSUZNLQatKkCWq1moYNG9K6dWsWLFgAwK5du4iNjSU5OZkVK1bw4MEDbt68SevWrZWJ5YaAA7J6V5ydndmwYQOlSpVix44dRveJj4/n0KFDhIeH07dvX7Zs2UL16tX566+/mDZtGs7OzqjVary9vZk7d67yZNrW1pbt27cDWY28qlWrkp6ejo2NDT179gSyejoMr6tUqWL2qXZxYUhJWdQX4AJwc3Pjyy+/ZNKkSfTu3RtXV1dOnz5NeHg4y5Ytw9nZWTnW1dWVkJAQNBoNpUuXZs+ePaxevZqgoCCaNGkCZNXvzMxMnn/+eSCrJ8SQGlqr1eYp8UB0dDQtWrRQssB5e3sTHR3N7t27OXr0qBJkxMTEcPz48QL9PApLfiZ7Fqf6JZ69olp/rl69Snx8/GOPi4+P5+rVq1SuXPkZlEoIy5Ggo4QyN48ju3bt2hltz5s3j4YNGzJixAggax7FX3/9RcOGDR95ndGjRxttt2zZkpdeeony5cvj7OxMmTJlOHDgAGlpaWg0GpPzNRqNMqfk5s2bJu+fP3+e2NhY2rVrR7169Zg2bRpdunRh1apVTJs2DbVajU6n4/79+0q5zUlMTFSeQt+4ccNo2FhycrJJamBhnb7++mvCw8OV7U6dOvHw4UOlbmVfXNKwKGSNGjU4e/Yss2fPpnLlyqxZswYXFxcgK3nC4sWL+e9//0uPHj0A6NGjB+np6aSnp9O5c2fS0tJwdHRUrpt9WN69e/ceOQSxcuXKxMTEKNunTp2iZs2aT/kpCCGsQeXKlU0eyBmGMpvrERWiuJOgo4TKPkka8jan4+zZs/zwww/ExcXxxx9/UKNGDVauXJmv+5YtW5ZGjRoBWUOnMjIy8PHxYdeuXVSsWPGR5xp6QhITE6lUqRJ6vZ5ff/0VDw8Pnn/+eT7++GMWLlzI/PnzKVWqFAkJCdSrV4/p06eTnJzM/PnzmTp1Knfv3lVS7BocO3YszxPMhfUaPHiwUfpJvV7PK6+8ws6dO5VAIqc5c+awadMmGjduTGpqKh999BH37t3jxo0bvPDCC4SFhSm9evC/dNPNmzcnKiqKNm3aGA3Dyz4sL/v6LikpKUrPWVpaGgAvvviikuQA4Pjx43To0OFpP4ZnoqimzD158iRbt261dDGKnJMnT1KrVq1CvYekShUg9aA4k6BD5NmFCxe4desWvXr1Yvbs2UbDVHLO69DpdI+93pgxYzh+/DgqlYpy5copa2vkpkyZMnTp0oWuXbsq96hcuTLTp09n2rRpxMXF0aJFC7Zt28bt27eJjY1l2LBhaDQaFi9ejKOjI/PmzWPChAnKkKuMjAzs7e2JiYmhRYsWgPGwKsAora8oWgzDoLJnScupbdu2NG3aFFdXV7RaLZGRkVy7do1x48bh5OTEjRs3jIKOJ+Xo6EhkZCSAkoK5TJky2NracuvWLRwdHbl8+TLu7u5PfS9hnp+fH3PmzCkyQ9isiZOTE35+fpYuhhCiCJOgQwAwffp01Gq1yevsWrZsScuWLU32L1261CirD8Bvv/322HuGh4ej1WrR6/XKooDZTZo0ySTLUFBQkNng5Pbt20bHu7m54eHhQb169WjcuLHS6Hz11VeJjIzE1dWV/v37888//9CrVy8yMzOVp9JOTk5K4xBkeFVRodPp8PHxMftebr0HP/30E40bNyYpKYnVq1dz9OhR+vbtS7t27VCr1Zw+fZpx48bh7++vZGzT6XScOXOGzMxMhg4dmufymevpAGjWrBn79+/HycmJV1999ZEBkng6jo6OhISEWLoYuSrpQ2+Kau+ZKFhSD4ovCToEYNwoy+/wjpwBB6BMwjWIiooye+6jJuEaxtDnRW6NTU9PT5N9hmFcERERyj69Xq809nKOwS9btqzJCu7FTVFOSWmgVquVeRoG27Zt45NPPqF3797KfKScJk6cyJ49e3B0dKRBgwZ8++23REREkJKSQmpqKmlpaXz22WdcuXKFwYMH0759e8qVK4dKpWLy5MkMGjTIqGcsZ0+ZgbmeDsiaPzVr1ixKly7N8OHDC+KjsDrFoX4Jy5H6I0TxIEGHEDx6+I0omtLS0ggPD2fKlCksWrSIJk2amA2QO3TogK+vL87Ozjg7O1O6dGl69OjB/v37sbe3x9bWluvXrzN+/HhSU1PZsmUL5cqVo3nz5lSrVg3AqGfM19dX2c4+pyOnI0eOkJKSgre3NxqNBq1Wq8x3EkIIIYobWZFcCKGkpCwuMjIymDp1Kh4eHnTp0oUpU6Ywbtw4vvvuO5NjfXx8cHBwIDQ0lNq1ayvzNxwdHQkLC2PatGm4uLiwcuVK3NzcKFeuXL7Kcv/+fSIjI0lNTZBWAWkAABxeSURBVGXYsGG0a9eO1NRU1q1bx/nz57l48SKXL1/m2rVr3Lp1q0B+/mchMDCQvA5/KG71SzxbUn+EKB4k6BBCFCtnzpxh8ODBpKWlMWPGDABatWrF1KlTCQ4OZvTo0Ua583/88UeCg4MZNmyYyVwmf39/EhMTGTp0KMnJyU9UHq1Wy4ULF5g6dSqjRo1ix44dlCpVivnz5+Pt7c3QoUMZMWIEffr0YdSoUdy9e/fJf3ghhBDCSsnwKiFEsXD37l1mz57NwYMHGTRoEH379jUKIt58801q167NvHnzCAgIoGnTprRu3Zovv/ySzz//nJdffpmUlBRSUlKws7MDspIKLFmyhI8++ogBAwbw5ZdfKiuIZ09+YFiXA7LmlmTfdnFxMbvCeFRUFHPnziUwMJBOnToB8Pfff9OvXz9CQ0Mfm0La0mSypyhoBZUqNSwsrABKUzgMqbuttYyBgYGWLoKkzC3GJOgQwjoYVpczv3qheCxnZ2eaNm3KhAkTcl2To3r16ixevJiEhARcXFzYvHkzYWFhuLu7Ex8fz9ChQ7G1taVXr17KOba2tnzyySesW7cOZ2dnevfuze3bt40Ci+zrdGSX25yOqlWrcuXKFSZPnsybb76p7J82bRqRkZHKQpVCiPwJCwvj8OHDJmtPWQvDd4shnbc1iYuLQ6/XF7mV30XRIUGHEFZAr9eXU6lUqNXqe5YuS1HWpUuXPB1nWOQse7aounXrcuDAAbPHq9Vq/P39Adi+fbvRezkX2swut9XI169fb3a/jY0Nffr0yb3gQhRjBdV75uXlJQ3nJxAWFmYVwZD0ohZfMqdDCCugUqnc/v3/dUvc/9+UlJa4tSgBpH6JpyH1R4jiQYIOIaxDBQCVSnXS0gURQgghhChoEnQIYWFNmjRxB9yBK7/99ts1S5RBUlKK/JKUueJZkfojRPEgQYcQFqbT6br9+zIKsPyAWiGEEEKIAiZBhxAW5OXl5aLX64cDqNVqeZQnigzDZE9Ll0MUH/npPRPFl9SD4kuyVwlhAc2aNXPWarXNdDrdPOBFYM3hw4d/t3CxRAmWmpoKoKxRIoQQQhQk6ekQwgIyMjLu6HS674AGwF6VSjXU0mUSJdudO3cAKF26tIVLIkoq6T0TIPWgOCvyPR3379/n6tWrli7GU7t3T5ZnKGHu6vX6kyqVaoWHh8fXGzdu1FqyMP+mpAy2ZBmEZSUnJwPkurDi05D6JZ6G1B8hiociHXTo9fqtmzdvHr1t27ZMS5flaWm1WludTrf1aa8TFxdHWFhYQRRJPKG4uLjHHnPkyBGXbK8LtTxC5MXNmzcBcHd3t3BJhBBCFEdFOuj4/fffjwFlLV0Oa3HkyJEQQJWXRq8oXEVtEpwhJaUswFUy6fV6Dh48CECdOnXydE5gYCB5ffos9Us8Dak/QhQPRTroEKaKWmNXCGF5f/31F5cuXaJSpUrUqFHD0sURQghRDMlEciGEKMH0ej3Lly8HoHfv3qhUqjydJ5M9RUGTVKkCpB4UZxJ0CCFECZSRkUF8fDzjxo1j3759vPTSS/Ts2dPSxRLCqnh5eT32mAcPHtCuXTtlXpRBixYtHnmeTqcjJiZGSVed06FDh9DrH71ebGBg4GPLJ4S1kOFVQgirc/LkSbZufeq8CiXOyZMnqVWrVp6OffXVV5XXVapUYcGCBTg4OBRW0YR4LEPvWVF7yn3w4EFcXFwoV65cvs7btGkT169fZ/v27XzyySe4ubkBEBAQwOrVqxk2bBi//vors2fP5q+//lLOW7t2LVOmTOHChQskJCTg5+dn9F5RV1TrgXg8CTqEEFaVktLPz485c+Zw/PhxSxelyHFycjJqgDyKnZ0dVatWpW3btvj5+eHo6Fho5bKm+iWsn6en5weAo1qt3nz48OGEZ1F/HtUrYe693bt3Y29vD8CuXbvo3Llzvu538eJF9uzZQ2hoKD/99BMDBgxg0aJFVK9enVOnThkdO2zYMNLT04mIiODixYsAzJgxQymbIdBo06ZNvsogxLMmQYcQwqo4OjoSEhJi6WIUez///DNqtYywFVapNjBEp9PN8PLyitfpdJtPnTrFf/7znzzPOcqv/fv3G21rtVr8/f1JSEigd+/evPfee2bPS0pK4tChQ4SEhODr66vsNyy22axZM2XBzXLlyrFx40bu3r3L+PHjCQoKQqVS8frrr3Pq1CkGDBjAN998Y3IPV1dXjh07xv79+1m9ejV9+vRR3ktJSVG279y5Q58+fejatasMlRRWSYIOIYSkpCyBnjbgkJS54lnQ6/V1VSpV3d69e/PCCy/QqlUrfH19qVOnTqEFIABr1qyhXr16JCQkcPnyZW7cuMFzzz1nctzq1auxtbXFycmJvXv3AllrLy1ZsoTTp09TvXp1wsPDlX9vN2/e5P3336dFixbUrVtXuc6AAQOoWrUqFStWNLnH7du3CQoKYtasWTg7OxsFJi1atFC227RpYzZoEcJaSNAhhBBCCKt36dIlwsPDCQ8Pp1KlSvj6+tKqVSsaNGhQoL12R44cYdOmTURERLB582b69OnDzJkz+eyzz4yOu3z5Mt99953J+Rs2bKB9+/YsXryYOnXqEBsby+uvvw6ASqWiSZMmfP3112zfvl0558aNGya9LQabN2/m3r17LFy4EMia82CY05GSkqIMqTT0rghhrSToEEIIkW8y2bPwzJs3z9JFsKSywP973EGJiYlEREQQEREBZGWZGjx48GOzPT3OpUuXmDp1qtKrAFCvXj1Kly7N+vXr6d27t3Ls1q1bGTJkCIsWLVL2xcfHc+TIEaZNm8bixYvp0qULM2fOxNvbG5VKhZubG6NHjyYiIoLo6GjlPG9vbzQajdkyde7cmZYtW2JjY8PAgQMB83M6Dhw48FQ/u7XITy+qKFok6BBCCCGsgL29Penp6SV9iMyoJzkpLi6OuLg4qlSpovQq5Nc///zD0KFDGTZsGA0bNjR6b/To0fTt25eKFSvSsmVLAPr06UO5cuWUoCM9PZ0ZM2bQv39/JTFD7dq1KVu2LOvXrzeai5FdYmIiGo0m1+FiK1asoEmTJlSvXp0XX3wRQOndyN7TAbBy5UpWrFjxRD+/EIVNgg4hhBDCCoSFhZXorG0HDx7k559//j/AiTz0dhio1Wo6d+7MgAED2Llz5xP1dpw6dYpRo0YREBBAx44dTd53c3NjxowZjBw5kvHjx9O5c2eTFLmzZ8/G0dHRJLgYO3Ys/fr1o0qVKvj4+Cj7Y2Nj+eijj9DpdPj7++dattatW7Nu3To8PT1p0qQJ8L/UuNl7OooL6UUtviToEEJISlNRqKR+5U39+vWpX7++pYthMffv3+fnn3/+BajEI4IOlUpFo0aNlEnl5iZf58fdu3cZNmwYo0aNIiIiglWrVhm93759ewCio6P56KOPWLp0KS1btlSGXwF88cUXHD58mK+//po333wTyFo0sE2bNvj4+DBt2jSmTJnCpk2blPK+9tpr7NmzB71ez8WLF2nbti1r1qzh4MGDRvf38vJiyZIlrF69mq+++oqBAweSnp4OmPZ0QPFYq0MUTxJ0CCGEEMKqqf9/e3ceG1XVxnH8151OLQgKo1hSQRBNxIWCosUolCIgtCIFlDSEzUrFCigiLmHRFxMKjYCySN0CAoICFYhVQRRRQUJFlMTSIKAFFFAs1hQ7dOa+fzRz7bTTZbrN0u8nmdi7zT1TT8p95jnnOcHB6tWrlxISEtSvXz+PF+KrSevWrbVhwwa1a9euSpYjLi7OZe7Ffffdp/79+yssLMzlvAceeEAjR45Uhw4dtGPHDknlWQjnz1L5HBBnu4ODg1VaWqqIiAgFBQXp8OHD+vfff9W+fXtJ0vnz5xUUFGQOuerWrZuOHDmi7du3a+bMmerSpYvCw8MDMtOBwEXQAYCSpvAYJXPRTHINw7ClpqYmT51ar+kedeJcDbwuKgcckhQTE1PrdRUDpSFDhmjQoEEKDS1/DLPZbHrsscckSQkJCSoqKlKvXr0UHByszMxMHT9+XFu3btXWrVuVmZmpwsJC2e12hYeHa+DAgTIMQ2VlZSorK9OUKVNcJrwDvoKgAwAA+IygoKC9Dofja8Mwtn3//fdFPXv2nNOqVSvPlvxuJJWHLrkzbdo0t/szMjKqvWbOnDmaM2eO22Pbt2+Xw+EwFxUcNmyYunXrptDQUI0fP17jx493e53D4ZDU8DV4gKZC0AEA8BiTPdHYfLFU6vTp02s9Z/jw4W73p6Sk1OuelUvn3njjjXW6LlCCDV/sB2gcgdFDAQAAAPgsgg4AAOB1zuyZt9sB76IfBC6CDgDOkqbebgYCFP0LDUH/AQIDQQcAAACAJkXQAcAsaQrUVVpamuo6iZz+hYag/wCBgaADAAAAQJMi6AAAeIzJnmhsnmTPELjoB4GLoAMAAABAkyLoAAAAXkf2DBL9IJARdACgJCWaFP0LDUH/AQIDQQcAAACAJkXQAYCSlPAYJXPRXOg/QGAg6AAAAADQpEK93QAAgP9xTvaktCUaS1pamh599NG5DX2f/Px85eTkNEKLWpb8/Hx1797d281otH4A30PQAQAAAkJqaqoWLFigH3/80dtN8TvR0dFKTU31djMQwAg6AACA1zVG9sxisWjevHmN2Co0N7KogYs5HQAoSYkmRf9CQ9B/gMBA0AEAAACgSRF0AKAkJTxGyVw0F/oPEBgIOgAAAAA0KYIOAIDHnJM9vd0OBA5PsmcIXPSDwEXQAQAAAKBJEXQAAACvI3sGiX4QyAg6AFCSEk2K/oWGoP8AgYGgAwAAAECTIugAQElKeIySuWgu9B8gMBB0AAAAAGhSBB0A/Mq3336rnTt3euXe69atU0lJidtja9askc1ma+YWeQ+TPdHYKJUKiX4QyAg6APiVnJwcHT58uF7Xnjx5Uq+99prsdrskyTAM2Wy2Gl8VZWVlqbi42O17L168WKWlpVX2HzlyRHFxcdW+AABoCUK93QAAqCu73a69e/fq+eefd8k4hIaG6vTp0xoxYoTb6/Ly8iRJERER+vLLL1VQUKDMzEydP39ew4YNq/GeeXl5cjgcMgxDkuRwOGS32xUSElKnNnfv3l07duxQYmKi9u7dq5CQEP35558aPHiw9u/fX23gMWnSJKWnp9fpHqi/b7/9VsXFxRowYIC3m+LW8uXLNXnyZAUHB/53hM7sGd9yt2z0g8BF0AHAWZJyrrfbUZt9+/apuLhYs2bNctnft29fTZ8+XZL02WefmfsLCws1btw4c7t9+/bKzs5WRkaGPv74Y91+++2S/gtKKjp9+rQZkCxcuFAbN26UJA0dOtQ8p/KDYP/+/c2fHQ6H9u/fr5CQEPO8kJAQ8+XcHjt2rAzD0LRp08xrp02bpquuuqqOvxXf58v9KycnR1artV5Bx8mTJ5WTk6P09HSFhITIMAxdunSpxmvCw8N16tQpjRkzptpzdu/ebf785ptvqrZysQ6HQ0899ZQOHTqkjRs36sorr/Tsg/i45uw/3gxCT506penTp5t/a4BAQ9ABwG9s2bJFw4YN09y5cxUfH6933nlH3bp1kySdOHFCknT55Zeb5xcVFVV5jzZt2mj16tWSygOLunjmmWf0zDPPKC4uTh999JGsVqvi4uK0a9cuRUdHS5LLdklJie6+++4q7+MMSpxZE0nq2LFjlaDnyJEjeuSRR+rUNtSftzJn11xzjUtg0VALFixQQUGBunbtqmeffVbLli1TeHh4o71/S+KNINTJZrPp2LFjHt3z0qVLOnXqlEfXdOjQQRaLxaNrgMZA0AHALEnpywtw2Ww2nT171mzjpUuXFBpa9z9hycnJOnnypCRp27Zt6tixY5O0sya7du0yh1cNHDhQktSlSxe9//775jlnz55VUVGRrr/++mZvnyfS0tJU12+ffbV/eStz5lQxM+a0a9cuFRcXKy0tzdyXmpoqSVq/fr3LuXa7XS+//LJ2796tVatWyWq1Kj09XY8//rgWLVqk1q1b1+XX4POaq/94Kwh1cjgcCgoKqnKOw+HQX3/9VWV/27ZtderUqWrbVZ2srCzde++9Hl0DNAaCDgB+ITw83MxQlJWVyW63e/Rt7oYNG+RwONxmIDzl6TeLNbnhhhv0yy+/qKSkRBaLRXl5ebr11lsVFhbWaPeAe97KnDldvHhRe/fuNbfvvPNOSeUPvwUFBVq3bp3GjBmj2bNnm4GH05kzZ/TCCy/o999/V3Z2tjp37iypfA7IjBkzNHbsWM2dO1e33nqrR21qybwVhO7Zs8dleGXFeV7Lly+X1Wp1G1hs2rRJ1157rdv3P3HihEaMGOH2GOAtBB0A/Ebv3r3lcDjM7aSkJPPnTZs21Xhtq1atqj1WlypSP//8s6TyCd61DZnwRFRUlLp37659+/apf//+2rNnT6MERk3N3yd7+kLmzGazucwRqlwtrXv37pLkkvVyOBzasmWLli5dquuuu04rV65U27ZtzW/mg4ODlZmZqaVLl2rSpElKTk7W+PHjFRMT43H7mpsn2bOm4K0g9Pbbb9e2bdt04sQJzZgxQx988IGk8r81FQtWVAwgArnynbf7AZoOQQcAv/Hll1/KMAz99NNPmjx5sjlcSSofllRf+/fvr7Lvt99+U3JysiTppZde0vbt2yVJDz/8sAYNGqTExEQNHjzY5ZrK25W5m9Ph3P/JJ5+od+/e+uqrr8xvVdF0fCFzlpSUpDlz5pjb8+bNq/H8kpISTZgwQceOHdOoUaO0fv16l8C7svj4eBUUFCglJUWbN2/2ypBCf+HNIDQiIkIdO3ZUUVGRwsPDzWuDgoLqXCUP8AcEHQD8RmRkpCTp6NGjcjgceuWVVzR79uwGvV9CQoLbf9ijoqKUkJAgqfzh8PHHH9eAAQOUkJCgdu3aSZJyc3NdJpI7t6ubSO5uTofz/d944w1lZWWpb9++at++fb0/E+rOm5mzxMREl/86DR06VO+++67baywWi0aOHKlevXopNjZWM2bMqPU+DodDhw4d8ouAw5vZM18IQi9evKiIiAhz2263exT4BAp/z6Kiei2vNwOowpdLmrqzY8cODRs2TJ9//rnat29fr/UsSktLlZ+fr8zMTB08eFClpaXq06eP7Ha7PvzwQyUlJSkzM1OSdMsttzRq+51DYT799FNFRUUpPj5eSUlJ2rBhQ60Pu/7IV/uXtzJnUvkDZm5urg4cOKB+/fpp48aNSklJUXx8vHlO3759JUn33HOPuc85tr+6RSori4qK0m233Vavz+Ermqv/eDMIlcr/n0ZFRZnbZWVlLTLoQOCiNwPwK999950OHz6s+fPn6/7779eUKVMUExOjHj161Pk9CgoKtHz5ct10002yWq2aPn26Hn74YfXp00f//POP3nnnHeXl5el///uf22oynjh69KhZnWrs2LH6448/zAeUw4cPKz4+XoWFhdq5c6euvvpqrVmzRi+88EKD74vaeStz5tSqVStlZ2frjjvu0M6dOzVq1ChJ5d+6JyQkKDMzU3Fxcdq9e3eV96xr9SHnZGPUzptBqFQ+B8RqtZrbNpuN0scIKIG/xCmAWjlLUvq64uJivfjiixo9erSsVqt69+6tJ554QllZWbpw4YKk8m8Vna/KFV9+++03SdKsWbM0ZMgQTZw4URkZGRowYIA5lrtNmzZ69dVX9c0332jx4sUNbnNYWJi6dOmiZcuWaeHChcrNzdVbb70lSXryySdlsVg0ceJEjR49WqtXr9bBgwf19NNP659//mnwvZtSWlqa6jr8wdf7V8XM2YoVK+r1HpUzZ/v27ZNUPkRm8+bNio6ONjNnTmFhYUpKStKOHTtc1oWwWCwu55aVlenIkSNV7rlp0ybl5eVV+woUzdV/IiMjZbFYXIJQi8VS7zUtKgahlV/ugtCffvpJXbt2NbdLS0upYoeAQqYDgF8oKSnRlClTZLFYNGXKFHN/amqqBg4caA5Z+uKLL8xjv/76q8aOHWtunzt3TlarVQsWLFDr1q31yCOP6Oabb9Zzzz3ncq/Y2FgtWrRI6enp6tSpk+644w6dP39eklzGXFdeZ8HduguxsbGKjY11+5lWrlyp1atXa+rUqRo9erQkKTs7W1OnTlVKSorWrl2rK664oi6/HtSTNzNnzspVZ86ckdVqrbLCvdPx48c1a9Ys5eTkNOzDok6ae/imVB6c7tu3z/xbZLfbVVZWpoiICF28eLHRPhvgTQQdAPxCZGSkevfurdTU1CpDDjp06KALFy4oPT3dnNgtSTExMS4PDDfffLNycnIUHh6uiRMnqkePHpo/f77bh724uDg9+eSTWrdunc6dO6fVq1crISHBpWRmxRXJK6puIrmTc/jMddddpxUrVrjMGbniiiv01ltv6cCBAz4dcATCZM/KmTOr1WpmzpYsWSKp5vH4FTNnkydPVmJiotLS0txmzsaNG6fFixe7VCZzVkRLTEw0f87Kyqpyn65du6q4uFinT592mRBut9tlt9sb+FvwHb5QKtVbQejnn3+u0tJSc60W55coLTHo8IV+gKZB0AHALwQFBSkjI6Pa423atNGkSZNq3ecMWJYsWaLIyMgaS1I+9NBDSk5OVmRkZJVvO2savuJc5K867obaVG7jXXfdVe1xNJw3M2cpKSlV2lNWVqYLFy4oNDTUHB7lnCw+bdo02Ww25eXluQQdzjkgaBzeCkJtNpuWLVumBx98UK1atZLD4dDXX3+t8PBwRUdHm+uBuLu3c/2QypwLmFZ3PCYmhknqaHb0OAAt0mWXXVan85yTjRFYvJk5S0pKcrnn5ZdfrgkTJqiwsFAjRozQL7/8oi+++EKdO3fW5MmTFRsbqxtvvFH5+fnmKtaS9N5771U7dE/6b4Vzf+HN7Jk3g9CTJ0+qpKREEydO1Msvv2xWyho5cqTLlyJ79uwxf3ZmUt2tVF5RdcdzcnLUqVOnGq/1lkDIogIAamAAHnj99deNnj17zqV/lSsuLjbKyspqPa+kpKRR7vf2228bFy5cqPGctWvX1nqOL6mpTzX1vR0Oh7F06VLj/Pnzbo8XFRUZ2dnZte4rLS01DMMwJkyYYMycObPGPrF+/Xpj+PDhxq+//mr88MMPhmEYxt9//20cO3bMKCwsNM+z2WzG8ePHXa49fvy4YbPZ6vz5/Imnf1vgP8h0AADQQM2dORs3blyt54wZM6ZR7tUSeHv4pjPrEB0dXWWeWFhYWJWyx5RBhj+iZC4Any9pCt8TSCVz4dv8sf9cdtllNQYcTgzfREtCpgMA0OTy8vK0atUqSeUBiyRzuyKOtexj1Tl69Khyc3MlSYMHD5Ykc7sijgXGMQQmlrwFoJ49e86Ji4ub26tXL598EOGY7x3Ly8vTgQMH5nmQ7TDPc17jbtw2x1r2MXd69OjR9sorr1wXFBR0SZI+++yzmZKUkJBQpQQcxwLjWFBQUH7lY/B/BB0AJP33IOCLDyIc881jVJcBAAAAAAAAAAAAAAAAAAAAAAAAAAAAAAAAAAAAAAAAAAAAAAAAAAAAAAAAAAAAAAAAAAAAAAAAAAAAAAAAAAAAAAAAAAAAAAAAAAAAAAAAAAAAAAAAAAAAAAAAAAAAAAAAAAAAAAAAAAAAAAAAAAAAAAAAAAAAAAAAAAAAAAAAAAAAAAAAAAAAAAAAAAAAAAAAAAAAAAAAAAAAAAAAAAAAAAAAAASI/wN+s5mlHrPj/A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30724" name="AutoShape 4" descr="data:image/jpeg;base64,iVBORw0KGgoAAAANSUhEUgAAAx0AAAHSCAYAAACJuKbbAAAACXBIWXMAAAsTAAALEwEAmpwYAAAgAElEQVR4nOzdeVhT17oG8DcBQgKEQSYZFAQRB5wStdU6orbqtVWptfUWh2tb9EitrfbYUUHFqR5PJ7WaamuPx55qldbZU4fWWqdWUKuoKCCIjKKCzIEk9w9MSiAoUUIgvL/n8THZw9pf4jLZX9Ze3wa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jIEtjb2w9zcnIab+44jGDl5uY2A4BttWVe7du33w/AsdoygZ+f30Y7O7veNRvw8fH5BwAXQ423bdt2EwAvYwLy8PB4G0Cr+08NtqsVEBAQC8DJmPYBQCKRPFlzmZ2dnRyAs7FtERGZk7W5AyAiosbn4eHxakVFRXpBQcF2Y/e1tbUNdHNzeyUjI2MBgEoAAugnA4aUAYBMJtMYe7z4+HgBAJGbm9urzs7OY5OSksYAKAeQpVQq07y9vedkZmZGA4Cbm1uEra1t+5KSkj9rtuPp6Tn39u3bq8vKyu7WXOfm5jYlOzt7uVKpzKpvXL6+vivz8/P3KJVKm+7du1+5c+fOpvT09Pe0r7UaobOz8zgArxnxsgEAnTp1OhkfH2+DqvcZAISBgYE7b968Oe/u3bvfGtseEZG5MOkgImp5rB0dHZ9JT0+fDsCh2vJKkUjkHxISctnQTvdP/mFlZVXq6Oj4rEQi6ZGUlDReLBZ7dO7c+fqDDqjdFwASEhKCy8vLcwFAKpX2F4lELrdv395dcx+RSOQdEhKScP9p6Y0bN55r3779WS8vr/lSqXSQRCLpKhAIrDQajcbd3f3N+9sJBQKBsHv37jkAcP78+bpGBFxRlSzpWFlZOQNwq7Yo70GvqZqcpKSkwf7+/tuCg4P7JSYmPoX7SUKPHj2KhEKhPQDIZDJde5cvX/YrLS1VymSyWklOfHy8e13HlkqlowQCge3du3cPwvBoxz0A6nrGTUTUaJh0EBG1MI6Ojk9bWVk5+/v7b/X399ctLygo2Juenv42oDvxBQBIJJL2nTp1Oql9XlJSknn58uXBwcHB+9zc3P63qKjo0P199E7iAUAsFvvXTEjKy8vvAcgH4Ny2bdtPCwoKYgFsrrmvlZVV9YQIJSUlmcnJyU8XFxdfzcrKWoqqhCm3Z8+elWfPnrUGgGqPxba2tj7apnA/wdBoNFYArHv27JkjEAisqrdf/TXW9XrqUlxcfD4hIaGPVCrthr9GJXDu3DkHBweHkMDAwGPnz593ASCUyWSq0tLSEtz/Dq5+nIeNBHl5ef3d2traTSaT5Rpaf/HixRClUplgaB0RkTkx6SAiamHc3NxezcvL23Tjxo3/69GjR/G1a9f6FhcX/wkAIpGo4/3NdL+0q1QqNwPN3E5MTHwCqEosHiEMUfv27b+zsbHxcHFxmeTi4jIJAAQCgcDa2tojIyNjzr17976vuVNxcfF5ALC3t+/h5eW1OCkp6VlDjfv4+CwQCoVO6enpkR07djx9fx4EunTpkgTUTihkMpnm4sWLnZRK5ZWabT0oEahrVEilUhVoR1lsbGy6l5aWahMB+/t/F+IB80B69uxZhvvf0fcfIzk5+VmxWNwxPj7eAUBxjV2sZDJZpUAgKK+rTSIic2LSQUTUsohFIpFvTk5ONAAIBAJRRUVFRX137tKlS5KtrW0gAFy6dKldWVlZqtEBiMV23t7eCmtra4/y8vLU69evjykrK0sBIG7btu06iUTin5OTs0EikVSfeC3GX99ZRcXFxeeUSuVNJyen4TXbt7W1Dba3t3/q6tWrIwHgypUrvYCq5OFRYq4+6qPVsWPH/9rZ2ckqKytvX716tXdZWVlhjU10lzi5urq+dO/evZ0AYGdnJ1WpVGWompNSp7Nnz4pFIlHnkJCQhLNnz4oB2HTp0uVCZmbmfADF7u7uswoLC3dXey0iABAKhUw6iKhJYtJBRNSylF25cqXP/cc2AoHAWigU1pz4XKeEhIRuqLpEqOZJdr0JhcJWSqXyckpKygSpVCoPCAjYe/fu3e0uLi7P37t3b29iYmIEACWqVXtq3779j46Ojs8AVaMU3bt3zwcAFxeXiQKBwEr7XCAQWHXs2PE0AHTv3j1TrVYXXbhwwVfbjlqtFjs4OIQGBQXtqxlXly5dzgPQAMDZs2c9ARTcX6U3v8LFxeXl8vLyJDs7O1lRUdHPrq6ur2dkZMw19FqlUukAOzu7PklJSVMBSEQi0ROVlZXp1bepayTFxcVlDAC0atVqyp07d7bn5eWtzsvL+1IikTzp4+OzIjEx8cdqm9sCQGlpab3/LYmIGhOTDiKiFqZnz56V1eczdO7cOUX7+OLFi50esntJXSvqW5mqpKTkZklJSYyjo+NgR0fHEUKh0NbOzk4mFAodxGJxl9atW79TVlZ2oby8PFO7T1JS0ggArbUTrx8wQdwQ+1atWo0CqhILpVKZdvbsWXHHjh3j8/Ly1uXl5Sm0G7q4uDzr7e39D/yVcNTk4evr+1FiYuLTLi4uE7Kzsz8KCAjYUVBQsLOoqOjX6huKxWI/f3//b1NTU6cBKOvZs2chgMqbN2++7eXlFXPnzp3N1S/DAoCuXbveBKACYNWqVauJAODs7Dy6VatWLyQlJb0IQNOmTZsV2dnZyyUSyfDS0tI9AHLxV/UwjnQQUZPEpIOIqIU5e/asEwCBg4NDr6CgoENnz551w/3JzyKRyPfBe9ftfmlXPba2tn7aeRRaHh4e4Z6ennMKCwt/USqVN1JTU6cVFRXFASiRSqVPSqXS4W5ubrPy8vI+f9RYquvatWuyNsm6fv36C/n5+XsA4M6dO9+6ublNq5F0vJaXl7epjqYE7du3/1d+fn6sdrJ2ZWVl4c2bN99o167dd0lJSU+UlpbqRjHKysqyU1NTJxYWFv4GAGfPnhWhaiRFI5PJNHfv3t1QM3nSjsq4uLiEl5eXJ0gkkq4pKSkvtmnT5hMHB4fuNjY2PtbW1u7Z2dnLfXx8lvr7+w9KTU2dIpFIRNrDNsR7RkTU0Jh0EBG1PMUAIJFIQgQCgZWfn9+qtLS0Vx61sbKysuL8/PwdqFa1Sau8vPze/XU6RUVF3+bm5v4DAFq3bj3P29s7RiwWB2k0moqioqIT169fn3A/vgcmQDKZTKNSqe7h/iVR1VlZWTnFx8dLARSlpKSEFxcX/yqTycrLysr+xP35Frm5uRu9vLwWODo6/s+9e/f2SiSSvlKpdGBKSsoUQ8fz9fX9yNbWNjgpKen56svz8/N/lEqlT7dr1+6/ly5dCgWQDQC2trZtgoKCjtUV/4PKDFdUVGSmpqa+4Ozs/BIAdXp6+kwAXl27dv0uKSlpLABlRkbGom7dul2TSqX9lUplzv33Qfmg94yIyFyYdBARtVAuLi4T8vLyNjk7O4/19vbOyMzMXPAIzUgcHR1lKSkp46VS6QChUCgpKCj4CYD1/VGEr1NSUvTufF5SUqIG4Orp6RmhVCqTb968+WZJSUkyAJG9vb2HMQc/f/68H6rK7+qpfqlXcXHxoTp2v5uTk7O4bdu2X1y7dm1oQEDA19nZ2VEAat080NPT8103N7fIq1evDkTtylFIT0+f3b59+71dunQ5fu3ateeUSmVCeXl5cnx8vKRGO3OcnZ2ftre3H1RcXHxCKBTapaamjiktLdUrgevl5fV2YWHhierL2rdvv8na2to1MDBwm0AgEAuFQrFAILDx9fX9PC0tbZparS590HtFRGROTDqIiFogBweHgfb29k+kp6e/fOfOnc1BQUH/LS8vTyksLDxV3zbEYnGPgICAmOLi4tNlZWXpAQEBu27duvXp/aTDydPT8x0HB4dBqamp4agxGiEWix2EQqGdo6PjWA8Pj45isThYpVIVlpeXXyoqKvo9MzPz3bqOKxKJOrm5uU0GgG7duiVqNBqj73KulZ2d/U+pVPpM586dL9y7d+9wTk5OzUu6BL6+vh95eHjMSU5OfrGkpORMHU1VJCUljQsKCtrZuXPnP7Kyst7PyclZjb8ud3IJCAhYa2Nj0zYxMXGETCa7l5qaOtXb23tJ+/btj6enp0fm5+fv0jaWlZUVU/MAOTk5C/Py8tZUVFTcKC4uzgFwG4BN27ZtP7axsXFn0kFETRmTDiKilsfZz89vY25u7uf35yCkZ2RkvOPr6/txSkrK/wAPnhQuFov9AKBdu3ZbMzMzowoKCrZ26NDhl7t3736fmZkZfX+z20lJSSODg4NP+vj4/KNmdaeysrK0rKys+dUWCW1tbQPEYnEPoVAoggH29vbuANCxY8ff0tPTIwHgzz//DMZDRjoeRCqV9hOJRIFqtVppa2vrb29v31V7L5D7659yd3efff369ZcLCgq2P6S54mvXro1s27btajc3t5k5OTn/AlDk4eHxSuvWraMLCgr+m5KSEor7k70FAkHF9evXJ3h6es729/f/trS09M/c3NzP7969uw8GJrLXHPm4T3njxo0IR0fHUWq1+l59XjMRkTkw6SAialmkwcHB/1WpVIUZGRkfahfm5ub+s7CwcKtKpZICQHx8vO7GdXZ2dkEdO3b8XftcIBB4K5XK9OTk5AlqtfpuUFDQ0eLi4pM3btz4W/UDlZeXX01JSQkLCgo6VF5efi0vL28dAGgrUD1Iu3btttRcJpFIngSgycjIePPu3bvftWvX7j/du3dPg4E5HdWJRKJOtra2rgBQVlZWDgAODg4hHh4eHzg6Oo7JyspanJOT87mfn9/aDh06xN25c+dfeXl5nxYXF58vLCz8LSEhoZuhmwbWoeLGjRvTAUjFYrF7UFDQJY1Go0xLS5tZUFCww9AOOTk5nxYWFn7v5uY238/PT+Hp6XntypUrT+IB8zOkUmk/ACgvL8+3sbGx8fDw+FtpaemFesZIRERERGRSAm9v72UAat3w7j5XLy+vD+uxTAwAHTp0ONauXbtteMCPWO7u7rO6dOmSCEDcsWPHUxKJpA0Ah4f9EYvF/h07dqx+uZe1s7NzmPbJ/dEMg6Vz769zAICAgIAdMplM3b59+30A0KpVq//r2bNnpb+//xaxWNyu+n6Ojo6jOnfunNC5c+fLABzrek3aY1S7g7tBTk5OT+P+jftq7lvHndylADxrvI5a762vr++nMplMLZPJNDKZTNWxY8c4kUjU5UGxEBERERE1V06o36i5fUMf2NPT8138dX8KQ+tqlfC9T1wz2ahBgDqSmSZGgKqERmjuQIiIiIiIiIiIiIiIiIiIiIiIiIiIiIiIiIiIiIiIiIiIiIiIiIiIiIiIiIiIiIiIiIiIiIiIiIiIiIiIiIiIiIiIiIiIiIiIiIiIiIiIiIiIiIiIiIiIiIiIiIiIiIiIiIiIiIiIiIiIiIiIiIiIiIiIiIiIiIiIiIiIiIiIiIiIiIiIiIiIiIiIiIiIiIiIiIiIiIiIiIiIiIiIiIiIiIiIiIiIiIiIiIiIiIiIiIgelcDcARARkeWTyWRRNZfFx8cv5DquM7SupqYUG9c13jqyLEw6iAhA0/qi4brmsa6+JwYymSxKLpdHy+VyveXTp08HAKxfv77WPlzXMtfNmDGj1nkJ+0/LW2eoH1Dzx39UIuKXOtcZvS4iIgJxcXEL4+Pjo2ttVINMJouKiIiI1u5LVBeBQGAw6WD/aVkM9QMiIrIAMpksat26dRqi+lq/fr1GJpNFs39RQ6mrT7H/tCzGfLZQ8yI0dwBEZH7x8fEL+SsimQr7Fz0O9h8iy8Ckg4iIiIiITIpJBxFBJpNFGbp+n6guERERqM98DoD9ix4P+w+RZWDSQUREREREJsWkg4iIjKZQKMDJntSQjBk9I8vFfmC5mHQQEREREZFJWZs7ACIioselUCjMHQJVExERYfQ+2tEz/srdsrEfWC6OdBARS1KSSZm6fykUCpw5cwYajYZ/msCfM2fOGLyx5KPi5xORZeBIBxERNXtyuRw8MW0aFAoFNBqNucMgoiaGIx1ExJKUZDSWzKXGwv5DZBmYdBARERERkUkx6SAiIqOxZC41NJZKJYD9wJIx6SAiIiIiIpNi0kFERERmx9EzAtgPLBmTDiJiSUoyKfYvehzsP0SWgUkHERERERGZFJMOImJJSjIaS+ZSY2H/IbIMTDqIiIiIiMikmHQQEZHRONmTGhpLpRLAfmDJmHQQEREREZFJMekgIiJqRMXFxeYOoUni6BkB7AeWjEkHEbEkJZlUU+xfarUao0ePRlxcnN7yxMRETJs2zWTHzczMxMiRI5GRkVHnNklJSUhMTDSq3aKiIpw4ceKxYrt58yb27NnzWG2YQlPsP0RkPGtzB0BERNTYfvjhB9y6dQv/+Mc/dMuCgoKgVCqRnp6OiRMn6pYPHDgQf/vb31BUVITy8vJ6te/q6mpwube3N4YMGYLDhw9j8uTJBrdZs2YNnnrqKQQHB9f79RQUFCAmJgZz5szBsGHDMHz4cFhb1/6KVyqVOHz4sME2bGxssHr1agQHByMoKKjexyYiqg8mHUSkK0nJXxOpviIiIjB9+vTo+mzb1PrXzZs3sXXrVuzYsQNz5szB+vXr4eLighMnTmDNmjVYtGgRzpw5g1mzZuntt3z5cuzfv79ex4iLi8Off/6JmTNn1lqnVqtx+PBhKBSKWut++OEHnDp1CufPn8eyZcvg5OSEdu3aYePGjZDL5XBwcNBtW1RUpBup8fHxwSeffILo6GgMHDgQ+fn5+OOPP2q137t3b91juVwOJyenWtsY+nc6cOAARCJRvV57Q2tq/YeIHg2TDiIialEUCgVmz54NX19fhIaG4vfff8czzzwDb29vzJs3DyEhIdixYwdUKhWsrKx0+8XExCAmJqbex+nWrRt+++033fPevXvjv//9L1q1alXnPv/85z8xbtw4zJs3D7169cJPP/2kN2Jx9OhR3WO5XK63b4cOHbBlyxYIBIJ6x3jw4EFYWVmhvLwcU6dORUxMDAIDA+u9PxFRfTHpICIio2knezbH0pbz58/HjBkz8NFHH+mWrV27Fjdv3oSvr69uWZ8+fWrN+XhUFRUVUKvVsLOzq3ObyspKJCYm4sMPP4RarYZGo9FLeury0Ucf4cCBA7C1ta33SEx1w4cPR2VlJQoLCzFjxoxa621tbRtlrocxo2dkudgPLBeTDiIialFsbGywceNGvWUqlQp9+vTBzp07dcuqX4qklZ+f/9D2xWIxxGKx3jLtXJBhw4YZ3Gfz5s1o164dtHfeLikpgY2NTb1GLebNm4d58+ahb9++D93WkO3bt2P8+PHYvn07/P39kZ6ejjZt2jxSW0REdWHSQURELc7cuXNx+fJl2NjY6C0fM2aM7rFara6139ChQx/a9v1favWW5ebmwsfHB7t27aq1fd++fXUjIKGhobpjq1Qq3fO9e/c+9Lg1jRw5staymq9JIBDgn//8J0aNGgV/f38AwNixY/H777/Xa5SlITXn0TNqOOwHlotJBxFpS1JGmzsOskxNsX/duXMH27dv153sGxrpMDQR+1Evtzp//jw6dOhQa3lFRQWUSiWkUikA4MiRIwCAkydPYsGCBdizZw9sbW2NPp5cLse6detqLddePlVaWgqhUAihUIg9e/bAwcEBu3fv1m03fPhw3eP333+/zhGaxtAU+w8RGY9JBxERtTg2Nja6srgqlQpZWVkA9Ec6gKpKVydOnHikE//qfvzxR4wfP77W8oKCAtjY2NSa63Hy5EkAwIIFC7B8+XKjJoefOHEC69atw88//wxvb28EBwfj2LFj8PHx0SUi+fn5uspVNRMpuVyum2BORNRQeHNAItKVpCSqr4iICNT38oem2L8UCgV27tyJbdu2oX379hgwYAAAYOfOnbo/27dvh5WV1WMnHLt27cKtW7fwzDPP1Fp369YtODs76y0rLCzE7t278emnnyIzM9PgiEVN2onnK1aswI4dO5CQkKBXaSsnJwezZs1Cbm4uACAlJQVt2rTBCy+8gOHDh+v9AYARI0bUWmYuTbH/EJHxONJBREQt0vnz57F48WJ06dIF7777Lvr37w+g6gReKBQiKSlJd5O/yspKFBUVGdW+s7MzTp8+jY8++ggrV66ESCSCUqnErVu34OrqCisrK+zduxd+fn56+y1duhQ9evRA586dERMTg/DwcIwePRrAX3M+akpMTERFRQVEIhFmzZqFmTNnIjo6WneDwfHjxyM9PR1vvPEGvvrqK/z666/o2rUr5syZU6stuVyOAwcOcKSDiBoUkw4iIjJac57seezYMWzbtg03btzArFmzMGzYMKhUKt36iRMnIj09HTY2Nro5EHFxcQZv9PcgGzZswFtvvYX33ntPV1mqrKwM48aN0x3Pzc1NV7pXpVJh2bJlOHXqFL799lsAgJ+fH2JjY+Hu7g7grzkfgP59Ovz9/bF48WL06NEDr732GiIjI3WjN1qzZ8/GG2+8gbfffhsXLlzA2rVrjXo9psZSqQSwH1gyJh1ERNSiFBQU4Pnnn8eAAQN0v+YLBAJIJBIAwNatW2vt88QTTxg9iVytVuObb75BUFCQbpmjoyN+//13lJeXo7KyEnZ2drr5GiqVCsnJyfj444/h5eWl20ebcNSciF79uUQiwahRo1BaWop58+Zh0KBBteIRCoVYunQpfv/9d0ilUnTt2tWo10NE9Dg4p4OIiFqU0aNHY/DgwXqXDwmFQr27hzcEoVCol3BUZ2trC3t7e70J4iKRCBs3bkSPHj0M7vOf//zngc+BquTDUMKh5ejoiGHDhmH58uV1bhMXF2eWS6u0o2eNfmBqUtgPLBeTDiLSlqQ0dxhkodi/6k8obJyvZWOqYZkb+w+RZWDSQUREREREJsWkg4hYkpKM1txL5lLzwf5DZBmYdBARERERkUkx6SAiIqNxsic1NGNGz8hysR9YLiYdRERERERkUkw6iIiIyOw4ekYA+4ElY9JBRCxJSSbF/kWPg/2HyDIw6SAiIiIiIpNi0kFELElJRmPJXGos7D9EloFJBxERERERmZS1uQMgIqLmRzvZs6mUtoyLi4NCoTB3GISqfwuZTGb0fhEREZg+fXp0w0dEzQn7geVi0kFERM1aREQENBoNNBqNuUMhADKZDJz4TUQ1MekgIqJmzxJOctevXw+FQqH9pdfc4TS6pjZ6RubBfmC5OKeDiFiSkkyK/YseB/sPkWVg0kFERERERCbFpIOIWJKSjMaSudRY2H+ILAOTDiIiIiIiMikmHUREZDTtZE9zx0GWw5jRM7Jc7AeWi0kHERERERGZFJMOIiIiMjuOnhHAfmDJmHQQEUtSkkmxf9HjYP8hsgxMOoiIiIiIyKSYdBARS1KS0VgylxoL+w+RZWDSQUREREREJsWkg4iIjMbJntTQWCqVAPYDS8akg4iIiIiITIpJBxERURNQWVlp7hDMiqNnBLAfWDImHUTEkpRkUuxf9fPVV1+ZO4Qmif2HyDJYmzsAIiKiliYrKwuRkZFQKpWwtraGUPjXb4C7du3C/v37UVlZCZFIhLVr16J169ZmjJaI6PFxpIOIWJKSjMaSuY/Hy8sLVlZWyMrKQnp6OtLS0nTrsrOzkZ6ejqysLFhZWbX4hIP9h8gyMOkgIiIyg9DQ0IduM3To0EaIhIjI9Jh0EBGR0TjZ8/HVJ6FoSUkHS6USwH5gyZh0EBERmUFQUBB8fX3rXN+mTRu0b9++ESMiIjIdJh1ERERmIBAIHjiSMXToUAgEgkaMyLw4ekYA+4ElY9JBRCxJSSbF/lW3ByUd9Znz0RKw/xBZBiYdREREZtK5c2d4enrWWt66dWt07tzZDBEREZkGkw4iYklKMhpL5jYMgUBgcEQjNDS0RV1a9SDsP0SWgUkHERGRGRm6xKolVa0iopaBSQcRERmNkz0bTvfu3dGqVSvdc1dXV3Tr1s2MEZkHS6USwH5gyZh0EBERmZFQKNS7xGrIkCEQCvn1TESWhZ9qREREZlY96Wipl1Zx9IwA9gNLxqSDiFiSkkyK/evh5HI5RCIRRCIR5HK5ucNpUth/iCyDtbkDoIYlk8mizB0DVX1JmjsGImo+rK2tMWLECAgEAlhZWZk7HCKiBtfskw5LOsl+3BNVmUwWJZfLo/krmXnFxcUBgKA5TYTTlqTkr4lUXxEREZg+fXp0fbZtSv1LoVCYO4Q6VVRUQCAQNNkYIyIizHLcptR/iOjRNeukw5JOshvqRFUul/OD2cwUCoX235OImhCFQoEzZ8402cuXvL29AQAajcbMkdQWFxcHjUbD7xciemTNOukALOckmyeqRNScaCd7NqcRPcByvjMam0KhMHkyZMzoGVku9gPLxYnkRERERERkUkw6iIiIyOxYKpUA9gNLxqSDiFiSkkyK/YseB/sPkWVg0kFERERERCbFpIOIdCUpieorIiIC9Z1Ezv5Fj4P9h8gyMOkgIiIiIiKTYtJBRERG42RPamjGjJ6R5WI/sFxMOoiIiIiIyKSYdBAREZHZcfSMAPYDS8akg4hYkpJMiv2LHgf7D5FlYNJBREREREQmxaSDiFiSkozGkrl/KSsrM3cIFs3S+w9RS8GkgywGv/iJyBRycnKQkSWKxlEAACAASURBVJEBABg0aBAAIDk5GXl5eSgpKcHgwYOhVCoN7vvbb781eDz//ve/H7herVbj/PnzuHXrVoMfm4joUVmbOwBqmg4fPowrV64gMjJSb3lYWBi2b98OobB2vnrq1Ck8+eSTes87duwIZ2fnOo+j0WgwZcoUzJ07F927d8e9e/cwa9YsfPPNN7W2zcnJQWVlJXx8fDBo0CAcPXoUycnJcHJygp2dHUJDQ/Hrr79CJBLV2ve3335D//79jXkLiOgBtJM9G7u0ZU5ODtzd3Q1+BpnKsWPHcPDgQWh/bddoNFiyZAkiIyNRWVmJtm3bGvzcAYAPPvgAR48eRVhYGNRqtcG48/PzceTIEaSlpeHvf/+7wXa2bdume7xlyxaEh4fXGe9nn32GLVu2YOLEiZgzZ44xL9WsIiIiMH369OjHbUehUDRANC1TRESEuUNosH5ATQ+TDqpFo9Fgw4YNBr/80tLSoNFoDO4XExODPXv2AABKSkqwdOlSbNmy5YHHOnPmDDIzM9GpUycAQEVFBS5evKi3TXJyMgIDAxvti5+Imq6NGzfi559/RmhoKEJDQ9GrVy9YWVmZ9JhhYWH45ZdfkJWVBQC4dOkS2rVrB7lcjlWrVqFbt271amfTpk0Gf4QJDQ0FAPj5+cHHxwdpaWl66319fQH8dUJ49+5dREREGDy53rBhAw4dOoStW7di/vz52LBhA1599dX6v9hmTqFQ4MyZM5DL5eYOpdmJi4uDRqMBJ+2TqTDpoFr27t2LgIAA9OjRA6mpqZg2bZre+uHDh+s9N3Sivn37duTm5mLMmDG11m3evBk+Pj66x+Hh4XUmC7/88gvef/99bNu2rdG++Imoabtz5w62b9+O7du3w9HREYMHD8bQoUPRp0+fOj9LHsf48eMBAJGRkSgpKcH8+fMBACdOnMC+ffsgEokwevRoFBcXo6KiAnPnzsXmzZuRn5+P4uJihIaGwtnZGa+88spDE6SMjAzExsbqLQsLCwMAXL58GZs3b8Zrr72GGzdu6G1TWlqKFStW4M8//8SXX34JLy8vrF27FrNmzUJaWhreffdd2NvbN9RbYhINNXoml8t54vwIFApFnT8qNnYc5hhFJdNj0kF68vPz8fXXX0OhUGDz5s24dOmSXlIhl8tx8OBBvS/OMWPGQKPR6JKM6dOnY8+ePTh69ChsbW312h81ahSsrau6XUJCAo4fP47o6GiDsVy8eBHz58/H+++/D19fX90Xb2N88bc090tSRps7DrJMpuxf9+7dw65du7Br1y7Y29tjwIABGDp0KPr16wexWNwgx4iNjUVaWhqWLFmCzMxMjBgxAuHh4fjhhx+Qn5+PAwcOwN3dHV9++SWKioowbtw4jBs3DkDVHJAjR44gLCwMGzdu1P3gsWzZMrz33nsAgAULFugdr65Lp4RCIfz9/WFtba33GXb69GksW7YM7du3xzfffAOpVAoAcHJywoYNG7BixQo8//zzeP311zFy5Mhm9/nHzyciy8Ckg/Ts2bMHubm5eOWVV1BQUIDvvvvuofvs3LkT58+fxwcffICdO3ciOjoakyZNgkqlwvz58xEdHa37klMqlbC1tYVGo8HKlSsBADY2NrXaPH36NN5++21ERkZi9OjRABr/i5+Impfi4mIcOHAABw4cgFgsxlNPPYXQ0FAMGDDgkX/lVyqVWL9+Pc6dO4eoqChMmjQJQUFBmDFjBrp3745evXohOTkZ7u7uSE5ORr9+/erV7sGDB3WfPYsWLdItf/fddyGTyfS2jYuLq7OdlStX4ueff8aAAQN0n3GGvPzyy9i4cSPOnj2r+8GGiKgxMekgPc8//zzGjBmDd999F5MmTYKnp2ety46qX161Zs0adOrUCbGxsbh37x4WLlyIyMhI3cm/RCKBQCDQba9NOrZs2YLKyso643j77bfxzjvv6BKOxv7ibwgymexcgzZoQgKBwPPpp5+Gq6uruUNpcq5evWruEJqyKJlMFlWfDRv7GvuysjIcPnwYhw8fBgAMGDAAVlZW8PPzM6odGxsbdOrUCZGRkVi1ahXmz5+PIUOGoFevXpBKpdi6dSuOHTuG3r1748yZM5g1axYAoLKyEteuXUN5eTmmTJmC7OxsTJ48Wfd5WFhYqHf5aXR0NHr27IkFCxboRiq0VCqV3kTy6qZOnYrZs2dDJBLpPsvqMnny5DqrbDVl2pK5vGSKqHlj0kF6JBIJvv/+e9jY2OD5558HYHjORnXXr1/H9evX4ejoiMDAQN08jd27d2Pt2rWYNGkSvv76a4hEIl3SsW/fPixatAgvvviirp309HTd6Me6devQpUsX3brG/uJvIN0bqiFT02g0uH37Nm7fvm3uUIhMQiAQ6P0AYsx+a9euxerVq5Geno6TJ09i7dq1AICvvvoKQ4YMwcSJE9GmTRt4e3vDx8cHlZWVCAsLQ3BwMKytrRETE4OIiAj88MMPulHf0NBQ7Ny5s9bx7OzsMGzYMEybNg1Hjx7FlStXdJ/BNjY2mDBhAm7fvg1/f38AgLu7u669hzly5EiDXXJGRGQsJh2kJyUlBatWrULPnj0xefJk2NnZYd26dRg5cqTB7ffu3YuFCxdi8uTJ+OSTTxAeHo7y8nK89957eOONN+Dr64uBAwfi66+/RkREBDQaDYRCIdasWQMXFxcAVZNCP/30Uxw4cADDhg0DAL2EA2j8L/6GoFarGyx7MTWBQDD9+eefn6GdMEv6PD09H1j6uSVSKBRYv379wvpM9pTJZFERERHRDfFL9dKlS7Fjx46HbicWi9G/f3/d5VV2dnaPPFF206ZN+N///V/ExsbCz88Ply9fRlRUFBwdHSEUCtG/f3+sXLkSH3/8MQDA2toau3btAlB1aaevry+USiWsrKwwYcIEAFU/eGgf+/j46PYFACsrKyQkJGD16tX46KOPdEnHoUOHAAAjR47EZ599phdjQUEBfv/9d4PzNVQqFfr06WP0625sLJVKAPuBJWPSQXocHBwQHh6OgIAABAQE6C5FyM3NrXVdce/evSEUCtG9e3cMGzYMn3zyCQBg3759OH78OPLz8/HVV1+huLgYt2/fxrBhw3QTy7UJB1A1uuLo6IitW7dCLBZj9+7desdJSEjA6dOnG/2L/3GdO3eu2VxeJZPJst3c3BAcHGzuUIgemb29PQYOHIihQ4eib9++DfarflFREUJCQhAVFYWxY8fim2++QVRUFIRCIdRqNYqKigCgzkuXsrOzdSMSeXl5eqPH+fn5tSoEHjp0CAqFAgEBAfj8888Ntvnhhx9iw4YNDfHyiIgaBZMO0uPh4YHXX38dQNUX6OXLl9G9+4OvEnrrrbf0ng8ZMgTt2rWDu7s7HB0d4eDggGPHjqG8vBwSiaTW/hKJBG+88QYAGLy8JzU1FcePH8eIESMa9YufiJo+JycnXcnc3r17m6Rkrre3NxYtWoRPP/0Uq1atglgsRmJiIkJCQrB48WLk5+dj1apV+PDDD3Hv3r1ak7nPnz+PwMDAeh/v3//+NyZOnKi787j2h5HqhEIh0tPT0aZNm8d7cU0IS6USwH5gyZh0kJ6UlBT8/PPPiIuLw59//omgoCB8/fXXRrXh7OyMHj16AKi6dKqiogIDBw7Evn374Onp+cB9tSMh2dnZaN26NTQaDX7//XcEBgY2+hd/S8KSlGRKDd2/WrVqhdDQUAwdOhRyudykJWCLioqwcuVKxMXFYdCgQdi5cyfu3r2L48ePY+bMmZBIJPj8889hZ2eHf/zjH3jnnXd0I68VFRUQiUQ4cOAABg0aBEB/dBWouvSpLiqVCpWVlaisrMTZs2dx8uRJFBYWIj8/HxUVFYiPj9dLOkaMGGGy98Gc+PlEZBmYdJCetLQ03LlzBy+++CKWL18OR0dH3bqa8zrUavVD25szZw4uXLgAgUAAV1fXh5ZqdHBwwNixY3WlbtVqNby8vLB48WJERUWZ5YufiJqOV155Be+++y6EQmGjHM/BwQFDhw7Fe++9p7tcq1WrVggMDERISAh69uypm6D+5JNPYtu2bXBxccHUqVORmZmJF198EZWVlbqJ3lKpVK8SVc1RVu2NUydPnozvv/8eP/74I0aOHAk7OztIpVJ06NABo0aNQnZ2tl6y1adPH6xZs8bg+6JWq3WjyURE5sKkg/QMGTIEQ4YMqbV87dq1eOKJJ/SW/fHHHw9tb9OmTVCpVNBoNLqbAlZX/Ytca/78+QaTk7t37zbaF39Lw5KUZCxjJns2ZP962GipKQwcONDg8pr30wD+iu/bb7/VLdNoNLrPp5rVAJ2dnfXuQK6dV6b9keell17Sras+56pr16567XzxxRd1xi8UCrF69eo61zd1/HwisgxMOqheaiYcQNVE8ur27NljcN8HXfpgTLWkxvziJyJqKI9SqpeIyNI0zvg0URPAL36ihqOd7GnuOMhyREREgJOHif3AcjHpICIiohYvKSkJiYmJRu1TVFSEEydOGH2s/fv36z2Pi4tDRUUFLl68aHRbRM0FL68iIiIiszN3qdQ1a9bgqaeeMup+RQUFBYiJicGcOXMwbNgwDB8+3OD8RaVSicOHD+ueL1myRDdvJykpCdu2bUOPHj3w5ZdfYujQoXjuued02x46dAirVq3Sa6+kpER3w9KMjAxdAYLMzMx6zbc0haysLHh5eT12O+buB2Q6TDqIiCUpyaTYv+hxNEb/uXXrFk6dOoXz589j2bJlcHJyQrt27bBx40bI5XI4ODjoti0qKtLdLNfHxweffPIJoqOjMXDgQOTn5xs86a85B1JLo9Fg2bJlSE9PR1hYGDQaDTZu3IiNGzcCqJqzGBUVhWHDhmHQoEE4evQoAOiqOAJA//79dY+1FRobS3p6Og4fPowjR44gISGh1k2Eiapj0kFEREQt2ubNmzFu3DjMmzcPvXr1wk8//aQ3YqE92QcAuVyut2+HDh2wZcuWes0bHDNmDJRKJcrKyjBy5EhMnDgRly5dwsmTJwEAffv21T1+GG3Z9/Lyct3jkpKSeu37OFJSUnD48GEcPnwY165dM/nxyHJwTgcR6UpSEtWXMZM92b/ocZi6/1RWViIxMRETJ06EWq2GRqOp1w0nP/roI4SGhmLkyJH1LlSyc+dO7N+/H2KxGIsXL8bmzZsfOe5t27Zh27ZtsLW11T22s7N75PbqotFocOXKFaxZswbPP/88XnjhBaxbt44JBxmNIx1ERETUYllbW0Ob1JSUlMDGxqZeScS8efMwb9489O3b95GO6+bmhs2bN+N//ud/MHr0aABVcz+0jwEgLCwMvXr1wjvvvIPi4mKMHDkSbm5uj3Q8Y6jVaiQkJODQoUP4+eefkZGRYfJjkuVj0kFEREbjZE9qaMbccLKhaW8cq1aroVKpdM/37t1rdFvaCeLVaUdQrl69ikuXLqG8vBz/93//h927d0MkEunuc9W3b1+D97zav38/Bg0apKt6NWjQIIwZMwYAUFZWpnv8OJdXaTQaZGVlYeXKlThy5Ahyc3ONbqPmpWePIUomk0U1VGONqFStVvc7d+7cOXMH0hQx6SAiIqIWTXvD2JMnT2LBggXYs2cPbG1tjW5HLpdj3bp1tZbPmDEDGo0G06dPR9euXWFtbY3vvvtOb4K6MV566SX87W9/A6A/kfxBd6avD+0ID+9r9cgkQqFwBoAZ5g6kKWLSQURERGbXFEbPtJO4FyxYgOXLlxt18n3ixAmsW7cOP//8M7y9vREcHIxjx47Bx8dHl4gcOXIEQqEQ/fv3h6enJwCgoqJCN1JR/TEAjBs3DlOnTq11LG3CUd/l9SEQCNC6dWtMnz4dc+fOxaVLl3Do0CEcOXKk3pdXNUT1KoVCgfXr1y9sbqOoMplsHYDpGo2Goxx1YNJBRCxpSibF/kWPo7H6T2FhIXbv3o01a9Zg2bJlWLdu3UNP4rWXTa1YsQK5ublwcnJCTEwM1q5dCwDIycnB8uXL8fXXX8PDwwNCYe36PTY2NrqRir59++oe13W8nJwcTJs2TbdMWwlLa+bMmXj22WeNeu01CYVChISEICQkBLNnz8bVq1d1FatSU1Mfq21quZh0EBERUYu3dOlS9OjRA507d0ZMTAzCw8N1k7q1czxqSkxMREVFBUQiEWbNmoWZM2ciOjpad4PB8ePHIz09HW+88Qa++uqrR6oudenSJezcuRNKpRLTpk1DUFCQ3h3N+/fvX+sO5w1JIBAgODgYwcHBmDlzJlJSUnDkyBEcPnwYV69eNdlxyfIw6SAiXUnK6dOnmzsUaiaMmfTblPrXlStX8OOPP5o7jGbnypUrRt2puyGZuv+oVCosW7YMp06dwrfffgsA8PPzQ2xsLNzd3QH8NecD0J8s7e/vj8WLF6NHjx547bXXEBkZiQEDBui1P3v2bLzxxht4//33sWLFCpSXl+uV5K2oqEBYWBgAwMvLS/cYABwdHbF8+XI8/fTTePPNNyGRSLBo0SK9CldlZWV6zwEYnIzeUAICAhAQEIBXX30VN2/e1I2AJCQkmOyYZBmYdBARUYsQHh6OFStW4MKFC+YOxSBtMjR27FgzR1KbVCpFeHi4ucMwCZVKheTkZHz88cfw8vLSLdcmHB06dNDbvvpziUSCUaNGobS0FPPmzTN4R3ChUIilS5fi2rVreO2113D58mU899xzuvU2NjaIjY19YIytW7fWPV6wYIFxL9CEfH19MWXKFEyZMgVZWVnmDoeaOCYdFiYuLg4KhcLcYbRoDTGRjqipawqTfo1lZ2eHhQsXmjuMOmmTjvnz55s5EvMwV8lckUiEjRs3GpxvAQD/+c9/HvgcqEo+DCUcWo6OjpDL5fjXv/5Va92WLVuMjLhpqp6wPQ5zlk4m02LSYUHi4+MXAhDwpNf8mtOJGBFRS1dXwtEYAgICzHZsosbEpMPC8GSXiIiao+Y4ekYNj/3AcpkvtSeiJuN+SUpzh0EWiv2LHgf7D5FlYNJBREREREQmxaSDiHQlKYnqKyIiot6Xc7J/0eNg/yGyDEw6iIiIiIjIpJh0EBGR0bSTPc0dB1kOY0bPyHKxH1guJh1ERERERGRSTDqIiIjI7Dh6RgD7gSVj0kFELElJJsX+RY+D/YfIMjDpICIiIiIik2LSQUQsSUlGY8lcaizsP0SWgUkHERERERGZlLW5AyAiqkmhUJg7hGYrIiKiXtsNGDAAbdq0wdNPP40XX3wREonEqONoJ3uytCU1lIiICEyfPj36cdu5cuUKfvzxxwaIqGW5cuUKgoODzR1Gg/UDanqYdBBRk6JQKHDmzBnI5XJzh9LsxMXFQaPRoD6TbktKSpCYmIjExETs2rULa9asgZeXVyNESWQ64eHhWLFiBS5cuGDuUAzSJkNjx441cyS1SaVShIeHmzsMsmBMOoioyZHL5fU6cSZ9CoUCGo2mXtseO3YMV65cwYYNG3D69Gm8+eab2Lx5M0QikYmjJDKsIUbP7OzssHDhwgaMqmFpk4758+ebOZKmi6OolotzOoiIJSlbIDs7O8hkMqxevRr9+vVDUlISduzYYZJjsX/R42D/IbIMHOkgMgOZTHYPwBWNRvNV+/btv/z+++9V5o6JWiahUIiIiAicOHEC//nPf/DSSy9BIBCYOyyLl5ubiy1bthhc9/HHH+s9f/nll+Hh4dEYYRERmQxHOojMQwqgt0Ag+CI5OfknuVxuZ85gWJKyZQsJCYG3tzcyMjKQnJxcr31YMvfxuLq6Yvfu3fj3v/+t+6NVfdmePXvg6upqxkjNj/2HyDIw6SAyA4lE4igUCp8G8CeAUI1Gs87cMVHLJRAI0K9fPwBAQkKCmaNpGaysrDBkyJCHbjd48GBYWVk1QkRERKbFpIPIDI4fP1545syZgwKBYCCAVACTevXq1dPMYVEL5ubmBgBISUmp1/bayZ4mDMnihYaGPnSboUOHNkIkTYMxo2dkudgPLBeTDiIziouLKxAIBGsAQK1Wc6YkmY2zszMAID8/38yRtBx9+vSBg4NDnesdHBzQu3fvRoyIiMh0OJHcwshksihzx0BV1Vbqu61QKIxVqVQrAYwGIABQv5qnRA1Im3QUFxebOZKWw8bGBgMHDsS+ffsMrh80aBBsbGwaOSrzYalUAtgPLBmTDgsik8mi5HJ5NG+qZl5xcXEAIKjvB+Yff/yRIpPJUgAE9O7d2/OPP/7INmV8htwvSRnd2MelpkMsFgMAKioqGrxt9q+6DR06tM6koz6XX7UE7D9EloFJh4XhTdXMT6FQaBMPY+QCCNBoNB0BNHrSQUTm0bdvX0gkEpSWluotl0gk6Nu3r5miIiJqeJzTQdQEaDSaO/f/djfH8VmSkozFkrkNw9bWFk899VSt5f3794etra0ZImp62H+ILAOTDqImQCAQ3AYAtVotNXcsRNS4DFWoaklVq4ioZWDSQdQ0lNz/W2TWKIjqiSVzG07//v0hEv31X18kEhkc/bB0LJVKAPuBJWPSQUQW7dixY3jYpRnFxcUYMWIEbt++rbd80KBBde7z1ltvGVz+97//3fggqUWzs7PTm7/Rr18/2NnZmTEiIqKGx4nkRGTR/Pz8MH/+fIwcORJt27Y1uM3Jkyfh5OQEV1fXerd76tQpg8sNFREYOXIkbt26BXf3qik72scqlUrvF26gKtFh4tLyhIaG4ujRo7rHLRFLpRLAfmDJmHTUUFZWpisdSdRSWEpJyt69exv8hVij0WDSpEl6y0pKSvDHH38AAPbt24cxY8bU6xhqtRoaTdWtVFQqFaysrB66z/79+zFo0CDs378fQNXlNPv378fBgwdx7tw5XZJx4MABXLhwoV5xNCeW0r9MaeDAgQYfE/sPkaVocUlHTk4OKisr4ePjg0GDBuHo0aNITk6Gk5MT7OzsEBoail9//bXWr48A8Ntvv6F///5miJqI6kOtVuPIkSO4ceMGSkpK0KVLFwBAeXk5vvjiC7z55psAqpKFPn36AAByc3Nx+vRpLFy4UO8X5oKCAgDAE088AXt7ewCAq6srVCoVlEollEolxowZg/Lycr1Ep7CwUJfAFBYW4siRI3XG6+XlhQMHDuieX7t2DR06dGiIt4KaGUdHR/Tr1w8CgQBSKetJEJHlaXFJx7Fjx3Dw4EHdNd4ajQZLlixBZGQkKisr0bZtW4MJBwB88MEHOHr0KMLCwqBWqyEU1p4Sk5+f/8CTDKKmSFuSsrnf4+WTTz6BUChETk4Oli1bhjZt2uD111+Hl5cXvv32W13SIRQK8cknnwAA/vWvf8Ha2hpSqVT3fzc+Ph5r1qxBUlIS/Pz8sGnTplr/3/v27Ys9e/Zg+PDh2Llzp255aGio7nn1JKakpAQTJkwAUJUEAYC/vz+Sk5N121y4cAGjRo1q6LfFJCIiIlDfX58tpX+ZGitWGcb+Q2QZWlzSERYWhl9++QVZWVkAgEuXLqFdu3aQy+VYtWoVunXrVq92Nm3aBGdn51rLW+q1uERNwYABA3D8+HG0bt0aO3bswPbt23Hjxg24uLjo3fNAIBBgwIABuHnzJn766ada7WzduhUjR47E559/js6dO+P48eMYMGDAY8VmZ2eHbdu2AYBuxNTBwQHW1ta4c+cO7OzscPPmTQQEBDzWcejBFAqFuUOoU1lZGYCmG2NERIS5QyCiZqzFJR3jx48HAERGRqKkpATz588HAJw4cQL79u2DSCTC6NGjUVxcjIqKCsydOxebN29Gfn4+iouLERoaCmdnZ7zyyiv1upabiBpXVlYWlixZgsDAQMyaNQsdOnRAYmIinJycam37448/Yvr06fjss890yxISEhAfH4+oqCh8/vnnGDt2LJYuXYr+/ftDIBBArVYjOTkZlZWVmDFjRr3jMjTSAVRdvnX06FFIpVI8+eSTEAgEj/HqG09znOypUChw5swZyOVyc4dikDYx1s4Zakri4uKg0WhMOtpgzOgZWS72A8vV4pKO2NhYpKWlYcmSJcjMzMSIESMQHh6OH374Afn5+Thw4ADc3d3x5ZdfoqioCOPGjcO4ceMAVFWVOXLkCMLCwrBx40bdSMeyZcvw3nvvAQAWLFhgttdGRFU/LDz33HOIjY3VXSqZnJwMb2/vWttOnDgRrq6uuqRDqVRiyZIlmDp1qm6eRseOHeHs7IzvvvsOY8eOxYgRI+Dq6gqBQID3338fr7zyii6ZAKrmcVR/rmVopAMARowYgWXLlsHe3h6RkZEN90aQQXK5nJfpPAKFQtEkkyEiaj5aVNKhVCqxfv16nDt3DlFRUZg0aRKCgoIwY8YMdO/eHb169UJycjLc3d2RnJyMfv361avdgwcP6pKORYsWmfIlEFEdEhMTa13+8cUXXwCo+r+vVqtr3XdDW6JUa/ny5bCzs8PEiRP1ls+dOxdTpkyBj48PYmNj4erqir59++pK8GqTCaDqEkvt8wddbhkfH4+SkhL0798fEokEKpUKPXr0MPJVE1mO5jh6Rg2P/cBytaikw8bGBp06dUJkZCRWrVqF+fPnY8iQIejVqxekUim2bt2KY8eOoXfv3jhz5gxmzZoFAKisrMS1a9dQXl6OKVOmIDs7G5MnT9ZdBlG9Wg0AREdHo2fPnmZ5jUSPwhJKUgYHB9dKIjQaDb788kusX78ec+fOxYsvvljnZZGrV6/GmTNnsGHDBjzzzDMAqm4aOHz4cAwcOBBRUVH44IMPsH37dqPiKioqwr59+1BWVoaZM2ciJSUFZWVl2LJlC3r27Im2bdvi5s2burkdrVq1erQ3oAmzhP5F5sP+Q2QZWlTSIRAIsHbtWqxevRrp6ek4efIk1q5dCwD46quvMGTIEEycOBFt2rSBt7c3fHx8UFlZibCwMAQHB8Pa2hoxMTGIiIjADz/8oDt5qV6thpom3n+lZVGr1Th58iQ2btyIkpISrFy5Ert378aWLVvw8ssvIywsrFZ/GDt2LF544QV4+CIGMgAAIABJREFUeHjg4MGDAKouqdQ+BqrmgBhzA0GgqjxvWloaPvzwQ3To0AEBAQEYMmQIVq1ahdTUVMyYMQOvv/46CgoKMHv2bKxZswaOjo6P/yYQERE1IbVrvlq4TZs2obKyErGxsYiNjcWSJUtgbW0NR0dHeHh4oH///li5ciVeffVVAIC1tTV27dqFlStXwsrKCr6+vlAqlbCyssKECRMwYcIE3TXcEyZMwFtvvWXmV1h/1SezAlXlfmtOsCwtLa213+HDh7FmzZpay7WlhA2peffmU6dOIT8//4HxaTQaTJ48GefPnwcA3Lt3D1OmTDG4bU5ODjIyMgBAdwlNcnIy8vLyUFJSgsGDB0OpVBrc97fffntgHC2BtiRlc3bnzh3ExsYiKioKzzzzDD799FM8++yz2LJlC0JDQ/Hxxx/js88+w8WLF/Hcc89h8+bNevv7+vrC09PzgcdwdXXFnTt3cOfOHVhb//WbzZgxY3R/hEKh7jEAODk54e9//zueffZZBAcHw8bGBgCwZ88eTJkyBS+//DKeffZZhIeHo127dpgyZQpycnIa+N1peBEREajv5Q+W0L/IfNh/iCxDixrpAKoudQgJCUFUVBTGjh2Lb775BlFRURAKhVCr1SgqKgKAOk9Qs7Oz4e7uDgDIy8vTuydHfn4+pk2bZvoX0UDeeust9OvXD+Hh4QbXl5eXY9q0aZg+fToGDx4MoCoR2LBhg+4OytWlpaXVOdEwJiYGe/bsAVBVxWfp0qXYsmXLA+M7c+YMMjMz0alTJwBARUUFLl68qLdNcnIyAgMDef8VgkgkwsmTJxESEoLJkycjMDCw1jaBgYFYunQpUlJS9P49tffvqEl7iWV1U6dOxd27d/UuqaxrpLOuOR2+vr7IyMjA+++/r7uUCwCioqKwbds23WcMERGRpWhxSYe3tzcWLVqETz/9FKtWrYJYLEZiYiJCQkKwePFi5OfnY9WqVfjwww9x7949hIWF6e1//vx5gyczzdE777yDqVOnwsHBAWPHjtVbp9FosGjRItjb2+Opp57SLd+7dy8CAgLQo0cPpKam1kqyhg8frvfc0In69u3bkZubq3fSprV58+b/Z+/O46Ks2sePf2bYHBQQzC1NCx6X3IXU/EWYuKSmueYW4PqgqWkuuZOQuaWWSxpSKm6kuOSCwjfTNCOzxDTDJPctETfckG1mfn/Q3A/DDAoKzgDX+/Xq1dz33MthOA7nus8516FKlSrKaz8/v1yDhX379jF58mQiIyNl/RVBmTJlmDt3bp6OdXd3N1oPw5ChLidDiu3stm/fbrSdffhVTrkFquvXrze738bGxmQSu7WSyZ6ioBW3VKkpKSmcP3/e7HsnTpww2n7xxReVjHklXXGrB+J/SlTQcf/+febOnUtcXBwtWrRg27Zt3L59m9jYWIYNG4ZGo2Hx4sU4Ojoyb948JkyYgFqtxtvbm4yMDOzt7YmJiVGG7+RMjanVai31oz2R6tWrM2vWLCZMmKD0ZBjs2bOHhIQEli9frgwHSU5OZuXKlYSFhbFmzRpOnDhh1Kjy8vJi9+7dRhN1O3fujF6vV4KMIUOGEBUVxf79+40WawPo0KGDMmQlPj6e2NhYgoODzZb9zz//JCgoiMmTJ1O1alUlOJT1V4QQQliDzMxM+vfvb7Zt4O/vr7y2sbHh+++/f5ZFE8IiSlTQUaZMGVq1asWkSZOUSaRubm54eHhQr149GjdurGSkevXVV4mMjMTV1ZX+/fvzzz//0KtXLzIzM5Wn3k5OTkapMova8CrI+jm//fZbypYtazTHwtfXFy8vL6MF1aKiokhKSmLQoEHcuXMn16e12W3bto1jx44xZcoUtm3bRnBwMP7+/mi1WoKCgggODlYa+enp6Tg4OKDX65Un1oaAJ7tDhw4xbtw4hg8fTseOHQFZf0UIIYq64tZ75uzsTJMmTUzmNObUtGlTSR6RTXGrB+J/SlTQAeDj42N2v6enp8k+w6TSiIgIZZ9er1cCk5xDJ8qWLcuWLVsKqqiFKiIigsWLF5t9r3nz5ib7Dh48SPfu3encuTMTJ07E39+fihUrmgw7yj68asmSJbz88sts2bKFu3fvEhISwvDhw5XGv0ajMVp92RB0rFu3jszMzFzLPm7cOCZMmKAEHLL+ytOTlJSiMEn9Ek+jKNefVq1aPTboaNWq1TMqjRCWVeKCjqeVvZFclPXt25e+ffsa7UtOTqZVq1YcPHjQ7DkajYaNGzdiZ2dH9+7dgdzHrBucO3eOc+fO4ezsjIeHhzJPY8eOHSxduhR/f39WrlyJvb29EnTs2rWLjz/+mF69einXuXTpktL7ERoaSt26dZX3ZP0VIYQQ1uiNN95g1qxZuWZ2VKvVJsObhSiuJOgQeXb27Fnmz59P48aNCQgIwNHRkdDQUNq3b2/2+J07dxISEkJAQAALFizAz8+PtLQ0Jk2axMiRI6latSo+Pj6sXLmSwMBA9Ho9arWaJUuW4OrqCmSlQV24cCExMTG0bt0awCjgAFl/pSAYUlIOGTLE0kURRUR+JntK/RJPoyjXHzc3Nxo3bkxcXJzZ9xs3bqz8vROiuJOgIwedTsfDhw958OAB9vb2RpmM0tPT+eGHH2jbti0qlYoNGzbw1ltvUaZMGQuW+MmYG0L1qPcGDRrE22+/jZ+fn5L5p3r16gAkJSWZfKE2adIEtVpNw4YNad26NQsWLABg165dxMbGkpyczIoVK3jw4AE3b96kdevWysTy7F/AGo0GZ2dnNmzYQKlSpdixY4fRfeLj4zl06BDh4eH07duXLVu2UL16df766y+mTZuGs7Ozkgxg7ty5fP7558D/1l+BrDkdOddfAeNEAVWqVFHOFUIIIfLK19c316BDhlaJkqTEBR03b97kv//9L5mZmWi1WrRaLRkZGWRmZqLT6bC1taVUqVJoNBo6derEgAEDlHNnzJhBWlqaklc/IyODH3/8kQ4dOljqx3li5oZQPW54FcCIESOArADsr7/+omHDho+8T87FElu2bMlLL71E+fLlcXZ2pkyZMhw4cIC0tDQ0Go3J+RqNhpEjRwJZv7uczp8/T2xsLO3atZP1V4R4hmSyJxw4cIATJ0488gn8gwcP6N69O+vWrTNazb5Fixbs37/f6FidTselS5eUBzr3799XHmqlpaWxYMECJkyYoByfkpJilGZ17NixzJ8/36QMue23NsU1Vaqvr2+u6bxbtmz5jEtj/YprPRAlMOgoV64cEydOpFKlSri4uGBnZ8fmzZupUaMGr776qnLcnDlzlMnlOp2OuXPnEhMTg7u7u5JH/+zZs7i7u5usbLxkyRLc3Nye3Q/1jJw9e5YffviBuLg4/vjjD2rUqMHKlSvzdY2yZcvSqFEjIGvoVEZGBj4+Puzateuxq0EbekISExOpVKkSer2eX3/9FQ8PD1l/RQjxzFWvXp2goCDat29PtWrVzB5z8OBBXFxcjAKO3Jw+fZrhw4czceJEfHx8CAgIICAggC5dupCenk5kZKQSdMTExLBo0SI2b96sPLA5fPiw2evmtl88GxUqVKB+/focP37caH+DBg2oUKGChUolxLNX4oIOyBqSExoayhdffIGjoyNeXl6MGTOGVatWUbFiRb7++mv+/vtvPvjgA1JSUpg8eTKpqamoVCqjhepybgO0b9++WAYckLXi+K1bt+jVqxezZ882SvGXc15HbpPmshszZgzHjx9HpVJRrlw5ZW2N3BgWMTSkutXpdFSuXJnp06czbdo0WX9FCFFomjRpYnbxNr1eb7TmAmT1QPz2229A1pBScwuhmlOzZk0WLFjABx98QM2aNZk3bx6DBg1Cp9MZZQaMiYlh5syZzJs3D41Gw4QJE5gzZ47yfnp6Ou3atVO2DWsRGTwuAYilFOfes1atWpkEHTK0yrziXA9KuhIZdAwYMIDExETmzJlDSEgIderUYfDgwZw6dYq//vqLvXv3smzZMhwcHNDpdHh4eDB48GC6devGqlWrlOu0b9/eaLuo02g0SmYnc1q2bGm2K3jp0qU0a9bMaJ/hD+6jhIeHo9Vq0ev1yqKA2WVfT8UgKCjIbHBy+/ZtWX/lKRTllJTC+hWH+qXT6di7dy8XL14kJSVFSWiRlpbGl19+yQcffABkPaRo2rQpkDXf7dChQ4SEhBg1+u/cuQNAs2bNKF26NJDVC79hwwbq1q3L1q1blf1ffPEFlSpVMipLjRo1WLx4sTK8NTY21uh9e3t7o8DCsBZRUVUc6o+vr68yt9FAhlaJkqZEBh0AEyZMICMjQ9meNWsWcXFxpKWl0bhxY5ycnICsdHaGhvjt27fp16+fck7ObcgKRHr37v0MfoKC5+DgQP/+/fN9Xs6AA7KeCmYXFRVl9txHrf7do0ePPJdB1l8RQhSmBQsWoFaruXbtGrNmzeKFF15gxIgRVK5cmYiICCXoUKvVSuNy9erV2Nra4uTkpHyvHDlyhCVLlnD69GmqV69OeHg4arUayFqEVKPRKNfy8vIymuum0Wjw9vYGsr6zXF1dTb5bfX19qV+/PgsXLizcD0TkS5UqVahVqxYJCQkA1K5dmypVqli4VEI8WyUu6Mhv1qaZM2cqTyNcXV2LdU9HSVZc1l95UkU5JaWwjJKWMvf1118nNjaWSpUqsXnzZjZt2sTFixdxdXVV5ptB1nfJ66+/zuXLl/nuu+9MrrNhwwbat2/P4sWLqVOnDrGxsbz++usATJ06ldDQUObNm6f06O7fv9/sw5l//vmHwMBAk/179+4lKSnJaN5aSkqKsj1nzhxq1KjxdB/GM1Yc6g9kDacyBB0ytEqURCUu6MiZmSk6OpqIiAhOnDhBrVq1mDhxIrVr1zZ77q1bt5RJ5JD1BDz7tsGCBQseOylaCCFE0XL16lVmzJiBh4cH77//PjVr1iQhIQEXFxeTY7du3cqQIUNYtGiRsi8+Pp4jR44wbdo0Fi9eTJcuXZg5cybe3t7KHEFDtj6D7HM5stPr9coQrJwqVKiAh4cHL7zwgnI9rVZL165deeGFF570xxdPqVWrVsoaUhJ0iJKoxAUd2a1atYqtW7cSFhZGu3btCAoKYuzYsYSEhJhNBfvVV1/RoEEDZbtjx465DhsSQjy5kydPsnXrVksXo8g5efIktWrVeib3KomTPXv06MHbb7/Nli1blCQiZ86c4fnnnzc5tk+fPpQrV04JOtLT05kxYwb9+/dXJqTXrl2bsmXLsn79euUBVkxMDA4ODkoP++7du/PV02Hg7+/PiBEj8PPzw83NjZiYGLy8vEzmyVmT4p4q9cUXX8Td3R2VSqWkRRamins9KMlKZNBx7tw55syZQ0pKCsuXL1eyTXl4eDB9+nTGjBlD27ZtGTBgAM899xxjx47l0qVLyvlpaWlcvnwZyOpyr1y5stH1s09CFkLkj5+fH0OHDpWg4wnodDqmT59u6WIUOwkJCSYN/C+//BLICiZ0Op2S/c4g5xocs2fPxtHR0aR3fOzYsfTr148qVarg4+PD/v37CyRwbNCgAa1btyY4OJjp06ezbNkyvvjii6e+rng6rVq1KvHDeUXJVaKCjszMTIKDg9m7dy/vvvsuQ4YMMcmaVL9+fdauXcuMGTNo37498+bNUxZV0ul0fP/996xatYqQkBCWLl1Kp06duH37NgMHDjTJMCKEyL+1a9dSqlQpvLy8LF2UIicuLo61a9cW+bHv1qZWrVomQYRer+err75i2bJljB07ll69euWaGOOLL77g8OHDfP3118risg8ePKBNmzb4+Pgwbdo0pkyZwqZNm4iPjzdKopE99W12Op3OaJL5vXv30Ol0rF27FicnJzp37sz48eMZNmwY3bt3x8/PL9e1RKxFQfWehYWFFVCJCt7t27dRqVRWW8ZH9Z49K4+rB56entOecZHyRK/XN1ar1ZlAB09PT6scY3/kyJEQS96/RAUdtra2+Pj4MHToUKpWrZrrcRUrVmTRokWcOHGCmjVrcuLECX788Uf27dtHs2bNWLp0KS4uLoSGhvLee+9x8uRJZsyYgY2NDW+88QY+Pj7Fdq0OUTxZW0pKLy8vaTg/gbCwMPR6vaWLYcLa6tfT0Ol0HDx4kOXLl5OSksLcuXPZsWMH69at491336Vbt24mQ5i6dOnCO++8Q4UKFdi9ezeQlcbW8BpQevYSExOpU6eOsj8mJuaRw6sWLVpEWloavXv3xtPTk9u3b1O/fn0AfvnlF5KSknBwcOC3336jTZs2RTJjUn7qT1hYGIcPH7bahxaurq4AVvnvNC4uDr1eb9XfvZ6entO8vLyCrfX3+69O//5nVeLi4gBUlhwSW6KCDoC2bdua3d+lSxeTfXXq1OHhw4dERkbSqFEjli9fbjRxz7CSaO3atVm8eDF///03u3btol69ehJ0CCFEMXHr1i327dvHsWPH+Pnnn3F1daVPnz68/fbb2NjY4Ovry5kzZ1i+fDnh4eH4+/sbLRj4qIdcBuXKleP//u//8PDwMOrByO7hw4ekpaVhb2/PmTNnsLe3p0uXLvTr10+ZzJ6Zmcn69euZMWMGd+/eZdy4cfj4+DB9+nS6detGu3btmDx5slHGreJGHlo8GWt9aJGT/H6fTFhYmCHwsJgSF3TkJrfVsDUaDcHBwWbfW7FihdF2zZo1qVmzZkEXTYhCV1xSUopnpySlzLW3t+fgwYPUq1ePgIAAPDw8TI7x8PBg5syZnD171mitH8OaGzmZW4j13r17ysKC5hw9epRJkyah1WpxcHBg4MCBJkOmbG1tqVixIj179qRTp05KcDF9+nQ6dOiAnZ1dkQs4inr9EUJkkaBDCCGEeIQyZcowd+7cPB3r7u6Ou7u7st21a1ezx5lb/DTnvpxPJZs3b86+ffseW4bc0uw+ap0qIYQobGpLF0AIUfxYugtXFD7DZE9L3FvqV/EUGBhISUrBLMyTelB8SdAhhChwgYGBVpudRRR9Ur+EEKLokaBDCFEo9Hq9NAxFoZH6VfxYsvdMWA+pB8WXBB1CCENKygK95pAhQ6RhKACpX+LpFEb9EUI8exJ0CCEKjTQMRWGS+iWEEEWHZK8qZuLi4uQPsIU94SRXLYBKpbLIv8nCTEk5ZMgQli1bRlhYmFWsdisKhrWkzJX6VfxJylwhigcJOoqRf5e3V0lmF8t7gswbV/79f+UCLopVkIahKExSv4QQwvpJ0FHMSJq5okmlUp3/dyXY+pYuS2GRhqF1K126NAAPHjzI0/GGyZ7W8p0j9avoy0/vmSi+pB4UXzKnQwgrkJ6eHg2kAB0aNGhQ1dLlKSwyBt96Va6c1cmWmJho4ZI8OalfQghhvSToEMIKHD9+/LZer18F2Nja2oa+8847NpYuU2GxxoZhaGio2f3Lli1Dp9OZfW/06NFm93/44YcFVq5nqUKFCri4uHD16lXOnj1r6eI8MWusXyJvJFWqAKkHxZkMrxLCSqjV6kl6vb4l8NaZM2dW1q1bd1h8fPz9J72el5dXMxsbm/1qtdp8qzmHb775hm+++eZJb2ekUaNGj3y/sIbCaLVaXnvtNWrVqvXYY5OTk9m2bRsAy5cvZ+jQoQAkJCTwyy+/0K9fP8LCwhg8eLDZ83/55Rez+83NqWrfvj3Xr1+nfPnyAMprrVaLvb290bEtWrSwSOBiY2ND165dCQ8PZ/Xq1QQHBz/y+KSkJOzs7Ka++uqr4/Ny/eJQv4Rl/JsyN9jS5bA0nU5HRkYGDg4ORvtv3rxJuXLlLFQqIfJOgg4hrERcXNydRo0ava1Wq3cD/g4ODq95eXlNTE1N3RYfH5+e3+vp9fp2fn5+Dv379y/4wj5Gzj+K5lhbw3DPnj20atWKH3/8kczMzFyP0+l0/Dv/Bq1Wi43N4zuloqOjadGiBdHR0QB4e3sTHR3N7t27OXr0qBJkxMTEcPz48QL4aZ5M7969+fbbb9mxYwcNGjSgW7duuR576dIl3n33XZv+/ftrnmERgaJZv0TRoNfr0Wq1pKenk5qaSmpqKvfv3+fevXvcvXuXGzduYGtrS9euXZ/4HjExMbRs2TJP9Ti7w4cPM3r0aKKjo3F2dgYgPT2dtm3bPmnWRIu4du0a5cuXR61+toNtTp8+jVarzdNDKYP79+/zxx9/8P/+3/8rxJJBfHw8L7/8svKZ3Lhxg40bNzJkyBBl3/r163n99depUqVKoZalMEnQIYQVOXr06KlGjRo1srGxWarX6/vo9fpIBweH656enpHAj1qtNvbYsWNXHnuhf9nb2+Pk5FSIJX46hdEwfO6551i1apXZ9zIzM0lNTSUlJYXp06dz/Phxfv/9dyCrt6NSpUp89913JCcns337dgA6duxoVN7Vq1eTnp5Oeno6nTt3Ji0tDUdHR+WYe/fu0blzZ+X13r17cy1r5cqViYmJUbZPnTpFzZo1n/yHf0rly5fn008/5b333mPGjBmcO3eOESNGmG0ceXl5odfrS1z9EoVLr9eX8vT0/APYrNVqNx07duyEp6fnR88iZW6TJk2oUKECtra22NnZYW9vT6lSpShVqhQajYbSpUvj5ORE2bJl0el0SmPwzTffpHr16mavmZmZiVarVb6T9Ho90dHR7Nq1i88//5yuXbty69Yt5fi0tDSjf28//fST8nrPnj00bNhQCTiKquXLl/PDDz/g6+uLr68vr7zySp4e3jytJUuW5Lkn3ODOnTt88sknjBkzhtatW9OmTRtsbU2bzunp6ezZsweAV155BVdX18de+/bt2xw+fBiAyMhIHB0dmTBhAgBubm5cuXKFnTt30qlTJ3766Sd+/PHHRz4IKgok6BDCyhw9ejQZ6Ovl5bVQr9ePBnoAw4HhNjY2eHp63idrPpbhL5Mq238rjhw5MsgS5X5ShdEwHDt2LHfu3FEaBadPn6ZmzZrY2dnh4OCAg4MDPj4+xMfHo1KpABg1ahTbt29Ho9GwceNGIKthHRUVZfQHsUuXLgA0b96cqKgo2rRpowzTAvD19VW2fX19lf0pKSn07NkTyGpYALz44oucOXNGOeb48eN06NChQD6DJ/XKK6+waNEiPvroIyIiIvj+++/p1q0bnTt3pkKFChYt25PIXr8ATp48ydatWy1cqqLn5MmT+WqsPaX6QH0bG5tgT0/PBCDp5s2b6PV65d9rYdDpdGzfvt3o37tOp2P48OHMnz+/QO6hUqmYNWsW7777LqtXr1YebkBWw7V58+ZGgYZBamoqMTExfPTRRwVSDku7desWmzZtYtOmTTg7O/PGG2/QqlUrmjZtWij3u379Or/88gvHjh1j1qxZuLi48NJLL7F8+XK8vLwoU6aMcuz9+/eVnqMqVaqwYMECgoOD8fHxITk5md9++83k+k2aNFFelypVit27dwNw/vx5Fi9ezLx580zqrre3t/J6ypQp/Pe//+XcuXNK4AHw/fffs2bNGi5evEi1atXw8/PjnXfe4Z133imYD+YZk6BDCCsVFxd3COjt6enZAJgBGB65l8n9LAYCRSroANOG4dOaP38+EyZM4Pr160BWI9/QO/HgwQMqV67MO++8w5QpU5QgolmzZmzYsIE+ffoUSBlycnR0JDIyEvjfH5syZcpga2vLrVu3cHR05PLly7i7uxfK/fOjefPmbNiwgYULFxIdHU1oaCihoaFUq1aNhg0bUrt2bb7//ntatWpl6aLmiaF+abVaEhMTlaBS5J1Op2P69OmFeo/AwEC+/PLL2SqVakK23bWAWps3b+aXX37B19eX1q1bU7du3UIJQL755hvWrVtntC8pKYn27dsb7TMMlXwSjo6OLFiwgIoVKzJr1izKlCnD+++/b3RMSkoKH3zwAUuXLsXW1paoqCju379PjRo1aNGihck1c+7bv3//E5fvWbt79y7bt29n+/btlC5dmtdffx3gDy8vL8e4uLiUgrjHmjVr6Nq1K+PHj+eVV17hu+++M+qxyP55eXl5GZ1bs2ZN1q1bl+/6lpiYyOjRoylVqhR9+/YFslKSX7161eT3Y29vz1dffYW9vT2TJk3i+vXrtG3bls6dOxMZGan8/+eff5bhVUKIgufl5dVMr9ePAboD2fue75HVq+GAcS+HGljxrMtZUIYMGcKQIUNMvvDzQ6/XK70bp06dYsuWLQD07NmTFSv+99EYuqhfe+016tatq+yfOnUqZcuWfeQ9dDodZ86cITMzU5l8nhfmejogK9jZv38/Tk5OvPrqq4X6JDc/3NzcCAkJYfjw4WzcuJH9+/dz5swZLl68yI4dOwCKTNABWfVrwIABODk5PVUdK6ni4uJYu3atRVcFv3LlCmvWrGHNmjVUrFgRX19fWrVqRcOGDQtsfkCfPn3w8/NTtrVaLU2bNjUbZIwZM4bk5GRu3LiRa0PwwYMHnD59moEDB9KtWzdluKZhOFa7du0YNmwYHTt2NLrGli1beP7557G1tSU9PV35/qpWrZpRg9XQO1KUgoxHefDggWHI6Wa9Xp/i6ekZrdfrN9vb2+88dOjQ3Se5ZmZmJgkJCUydOlWZk5eX4VyffvopMTExODg45DvIjI+P5+OPP6Z27dpUq1aNoUOH8s8//zBx4kSGDRtmNCTXwJBU5KWXXuKzzz4zGbJ35coVIiIiCqzXzRIk6BDCyjRq1KisYU7Hv7uSgEiVSvWjTqeL/f333/+xZPkKy79pEp/qGqmpqWg0WfOaXV1dGThwIJD1ZW14DSjDhHIOZbp37x7vvvuu0b7sczo+++wzhg4dSrly5VCpVEyePJlBgwYpwYThGtm3Dcz1dEBWo2PWrFmULl2a4cOHP9HPXZjs7OzQaDTK51pUhYWFUaZMGerVq2fRhnNRFRYWVqC9kdkZhtRcuXIFtVp9NC/nXLt2zSgjWo8ePfD19UWn0z1V4J6fcz/77LN8X//zzz9nx44dPHz4kIMHD9K4cWN69erFggULmDt3LpD1gCKKZA/jAAAgAElEQVQyMlIJNFatWkWlSpW4du1avu/3JKwoKHcEuqtUqu4ZGRl4enpGqVSqzOwPbfLC1taWZcuWAVmfrZ2dXZ5+z+PHj2f8+PE0b9483wV/7rnnmDt3LtWqVVOG012/fp3Zs2ebfL5RUVEsXLiQhw8fMmrUKDZu3EhGRgZBQUFcu3aNnj17cu3aNUaPHk1mZib+/v7K35KiRoIOIaxIo0aNaqjV6t16vb46cEav109MT0/f/iTZq4qSsLAw9Ho9Q4YMeapGzY0bN3juueeYNGmSkmHKnPT0dCZNmsSsWbOM9levXt3oiZa5OR1btmyhXLlyNG/enGrVqgEY/QHw9fVVtrPP6cjpyJEjpKSk4O3tjUajQavVPjYV7LOUnJzMkiVLiIqKIj09q/qVL19eGV61a9cuC5cw7wz1q379+o+sF8Iyfv311+yb5mdkP8amTZs4fvw45cuX5+WXX873+Yb1eNRqNU2aNOG5555T3qtQoYIyvCopKckkU1Tz5s2pX7++sn38+HGj7X/++YeoqCgga32f0aNHGzVkhw0bZrQop0aj4fPPP1fKcO7cOYKCgujRoweQ9f3Vpk0bozJkH15VXHo9zHjif7yG72KdTodWq1W2d+7cme9r5RxqZ7hudlevXuXnn3/m8OHDlClTBn9/f86dO8fcuXNxcHCgbdu2yrEdO3akY8eOeHt7F+n5GnkhQYcQVsLLy8tFr9dvJ+uP7pq0tLSnWqejqMgecDytv//+G3d3d3788Uejyd2G4VVRUVGULVsWb29vJcNUfuU3H/79+/fZtWsXqampDBs2jLNnz5Kamsq6deto3Lgx1apV4/Lly8rcDjc3tycqV0E6fPgwU6dO5fr167i6utK3b1/efvttqlWrpjwhzG2dEmtTUAGtyJpzUZC9RAkJCSQnJyvbO3fuJCoqaoNKpeqV12u8+OKL1KpVi2HDhlG1alXl951fqamplCpVStnO/vBh7dq1ypCrguwFOHbsmNkhmjnTs+7evdtoojMYT3Y2SElJMcyHeCqFnX535syZbN68OS+HpqhUql06nW6zo6PjztjY2Huenp7THBwcuuT3noYsggcPHuSjjz4iKioq3ymLIev3b24x2Zy/x4cPH1KzZk2aNm1KeHg4f/75Jy+99BJBQUG4ubmRmprKl19+met9+vbtazZ1u6OjI+Hh4fkut7WQoEMIK6HT6WapVKrawE4PD48BGzdu1D7tNdPS0rhz504BlC5/SpUqlacv9IIMOCDrCV/btm358ccfgazJgydPniQxMZHAwECSkpJQq9WFnnM9O61Wy4ULF5g6dSo1a9bE3d2dli1bMn/+fM6fP8/QoUMZMWIEd+7cYdSoUSxZssSiKTGPHj3KsGHD0Gq19OjRgw8++MDs0CovLy9SU1NLVP0SBStnNqxjx44BnH/UOSqVikaNGtGqVSt8fX2pWLFigZQlt4Bfp9OxcOFCo3keOVWoUMEooO3YsaPJtjkNGzbk4MGDyrZhfkb2fSVN6dKlef755zl16tQGlUo1sKAmkhsYPtuPPvqI2bNn52s43c8//0xoaCg//PADzz//PLVq1eLAgQNUqVLFJBBp3rw5ycnJ6HQ6xo8fz8WLFzl9+jR///13ntZ4SUxMNJtuPWcPV1EjQYcQVqB+/fquKpWqH6DVarVDCiLg0Ol0u7755psJ33zzTV5WJLezs7OzN5d//ElUr16dlStXPvKYgm4Qnj9/nt9//53g4GBlrHWdOnWoXbs2Q4YMwdXVFVtbW3bs2MHFixfNNlrNdZtnbzC88MILzJ49G8Ao80n2XhO1Wm207eLiYnaF8aioKObOnUtgYCCdOnUCsnpq+vXrR2hoaIE1pvLj1q1bfPjhh2i1Wj788EN69+6d67GvvfYagwcPflhS6pewHL1er6tatao6ICCAli1bFsrq2xcvXqRq1aom+2/cuPHY5BK3bt0ySvd98+ZNo+3cJi1rtVoOHDjAG2+88WSFLiZcXFyUlLlNmjQhPDycU6dOnSzogOPevXvs2LGDJUuWMGvWLEJDQ3nvvfceeY5h4vmcOXNISkrCxcWFTz75hKVLlwJZc4tmz57NypUrTVKKR0dHs3nzZu7du0elSpVwd3fHw8ODhISEXNNPnzlzhkuXLqHT6Qotk6IlSdAhhBWwt7dvr9frHYEd+Vn871GOHj36G1kT8R7L09NzWv/+/YMLqoH2uCEIhdEgvH37NkOGDMHOzk5ZmClnOTZv3szGjRvZsmULAQEBJtfIS4aSt99+m9u3bxsFFtmHcmWX25yOqlWrcuXKFSZPnsybb76p7J82bRqRkZGUL1/+seUoDBs2bODWrVu0b9/+kQEHQGxsLOnp6Z8eOXIk+HHXLQ71SxQ+Mylzo/V6/WaVSlXzrbfeGm+Y01AY4uLilEx2I0aMUPZHRESQlpbGe++9x6BBg4xS296/f58xY8Y8dg5JxYoVCQwMVHo/MjIy0Gq1DBgwgGbNmpXIoMPNzU3JPubl5WUUmP07jC+4oO85c+ZMGjVqRJ06dfjkk0/w8/NTHirl9l2dkJBARkYG9vb2vP/++wwbNozg4GAlaOjRoweXLl1i5MiRrFixwigrVZ8+fejTpw86nY7Lly+TkJDAyZMnuXbtmknQkZqaSnp6Ou+//z7Tp09HrVYrSRKyk54OIcRT0+v1L/778rgly/EsFFaDsHHjxjRu3Bgg1zGv3bt3p3v37ib7zS32lJvsi3kByiJQ5uS2Gvn69evN7rexsbHY0y2dTqekGO7Xr59FylAQJOAo2jQaTVpqamqAXq/f8e9CqXh6ek4rzHump6cTHR2tZI9q374927dv59tvv8XGxobt27dz9OhRPv30U1xcXGjQoAGenp6MHDky12uaG4+/adMmevTowR9//IGTkxOBgYFGmezy61GJKqzZoEGDmDhxYoGlOX4crVbLrFmz+OWXX4iIiACyeku3bNmiPODJ/l2d/aHGiy++yPTp02nUqBH//e9/GT58uMm8mVGjRjFy5EgmT57MggULSE1NfWRwYPgbkpqaquxLSEigVKlSzJ49mwYNGqDT6cxmQSzqJOgQwjoYErRftWgpCpk0CK1XUlISt27domLFitSoUcPSxXkiUr+KtrCwMNLS0ib8/vvvwc/yvpcvX+Y///kP1atX5+233+bhw4c0adKEQYMG8dprr6FSqXjjjTfw8fFh8+bNBAUFsXbtWqO1f/LDy8uLjRs3mswhUavVuc7/ABg7diyQNbRz0qRJ5Oz50Wq1fPvtt09UpmfpcUNH/02fHpyXXtS80Gq1nDlzhs8//5zKlSsr+w0BR82aNY2Oz76t0Wjo0KEDDx8+ZPz48WYXZlSr1cycOZNTp04p181Lr3n24bwNGzZk06ZNyhCthg0bsnDhQpNzxowZ89jrWjMJOoSwDjYAer3e9PHYM3DkyJGQwujOzk4ahNbt6tWseDf7H+WCIvVLPI3Crj/u7u4sWLAAtVpNRESESaYoA7VazTvvvEP37t2f+im9uUnrtra2hISE5HqOYVVrtVptEnBAVk9pYQ5BK6rs7e1Zvnx5rr+znMOYzA1r0mg0ZgMOA2dnZ6WHJK8LCeY8LvucEHMBBzzZ2jDW5Nn0bQkhSjRpEFq/+/ezsjPn1uCyZlK/xNMyNEjzUv+f1bAgUXDkd2Yd5LcghMDT03OaYcXWgiYNwuIpMDCQvA5/kPolnkZh1h8hxLMjQYcQotBIg1AUJqlfQghRdEjQIYQoFNIgLN4Mkz0tef+iUL/S09OBrOxgKSkFuuxAsZOf3jNRfEk9KL5kInkxU9ipBUXeHDlyJPfZgCVEUWgQiqLLUvWrY8eObNq0iVKlSin72rdvz7Zt27C3tzc53tfXl59++onExERGjBihpCU20Gq1xMXF8Z///IeyZcty6dIlqlevDmTNszHMMUhLS2PBggVMmDBBOTclJUVZF2D9+vW89dZbODk5FfjPLIQQBUGCjmLE09NzmpeXV/DjFs4ShSsuLg5AVZKf1ISFhT12ATchnpQl69fVq1fR6YwXYU9KSsrXNZKTk4mLiyM2NpZ9+/ah0+mYM2cOrq6uDB8+nIkTJ+Lj40NAQAABAQF06dKF9PR0IiMjlaAjJiaGRYsWsXnzZq5evcrixYuVRSrnzp3LiRMnWLRoEdeuXVNSlF67do1Dhw5Z7aTagk6VKoomqQfFlwQdxYyXl5c8XbawsLAwQ+BRZBR0SkoJOER2Ur+yXL9+nV69enHhwgVq166Nl5cXn376KS+88ALJycnUrFmTBQsW8MEHH1CzZk3mzZvHoEGD0Ol0RouNxcTEMHPmTObNm4eDgwNfffUVO3bs4OzZsyxbtoxKlSpRtWpVXn31Vfz8/Ni+fTt6vZ4333zTagOOR3kWKZeFEIVPgg4hhBDiEdasWcPSpUuV7VatWpkckz2H/8GDB5XVoh8+fIivry/jx49XFnV7+eWXcXBwUI7/5ptviIuL49NPP6Vu3bps3bqV0qVLA/DFF19QqVIlo3vVqFGDxYsX07BhQ7788kvi4uIYOXIkly5domzZskyYMIH58+ezatUqmjVrxrFjx3BxcVEWQxNCCEuQoEMIoaSklF4ykVeBgYHk9elzUa9f/v7++Pv7A1m9LHv27FHmUhj27d+/32hOx969ewHw9vZWXh84cICJEydia/u/P706nQ5bW1tmzZpFcHAwGo2GDz74QLmuRqNRjtVoNHh7ewNZc1pcXV1Zvnw50dHRrF27lp49exIZGUnPnj2ZPn06CQkJfPHFF3Tr1g07Ozs+/PDDQvqECldRrz9CiCwSdAghhBCFKCUlBb1ez4wZMx553NSpUwkNDWXevHkEBQUBsH//fmxsbEyO/eeffwgMDKRixYqoVCqT9wMDAzl06BDx8fFotVol8BFCCEuRoEMIIUS+yWTP3GVmZvLLL78QHx9PamoqHTp0YMmSJUyePNns8RqNhvXr12Nvb8/IkSON3ss+lyM7vV6vDMHKyMjAz8+PS5cu4efnR0ZGBhUrViQqKooLFy6QkpJC586dARgwYABdunQpwJ+24OSn90wUX1IPii8JOoQQVufkyZNs3brV0sUock6ePEmtWrUsXYxip3nz5kbbj5vT4e/vz+rVq2natCn29vZER0ej0WhISkri4MGDJucahkxB1iRxBwcHWrZsCcDu3bsf2dMBYGdnpwyvMvz/woULpKWl8X//93+0aNFCyWwlhBCWIkGHEMKq+Pn5MWjQIDZu3GjpohQ5Op2O6dOnW7oYxU72QOHWrVvY29sr62fcvXuXUqVKmazR0a9fP0qXLo23t7fRvIzH2b9/f74Dx/T0dJOeDhsbG4YOHZqv61haQfWeyUOLJ2MtDy0eVw/k9/tkTp48aekiSNAhhLCulJRr167FycmpyKZFtaS4uDjWrl1rdRNural+PY0jR44wadIk3nnnHQYPHgzAqlWr2LNnD+PGjTPqsTAMfcouIyODnj17PvIe8fHx9OjRQ9lu166d2eN0Op0SzNja2pr0dOzbt4/169cD8ODBAzp27KicGxUVlcef2Drkp/74+fkxZ84cjh8/XsilejJ6vR7A7DwcS3NycsLPz8/SxXgkjUbz2dGjR+sfPXo0w9JlKYLs7OzsPrNkASToEEJYHVlv5smEhYUpjRpRcNLS0li2bBkbN25k9OjRdOvWTXnv/fffp0aNGoSEhNCgQQPGjx+vLMaXk52dHZGRkSb7DcHKzZs3SUxMpE6dOsp7MTExjxxede3aNbOpcP38/JQGZIsWLYpcoPGkHB0dCQkJsXQxcnXkyBFUKhWNGze2dFGKpNjY2HtAj8ceKKxS0VslSAhR4AwpKYXIq8DAQPI6DKao169Ro0bx559/EhERYRRwGLRr146NGzeiVqsJCAjg4cOHXLlyhQsXLhgNu8rIyKBz584m/xkcPnwYDw+PXIdjPXz4kOTkZFJSUjhz5gz29vb88MMPvP7660DWmh737t2zyqfoT6Oo15/s9uzZw/fff2/pYghhEdLTIYQQQjzCjBkzcHNze2RjvmzZssydO5erV6+i0WiYNm0aN27cICAgQDnGzs7O7IRuQ0/HvXv3aNq0aa73OHr0KJMmTUKr1eLg4MDAgQMpU6YMb7/9NgA7d+7ku+++45133jE6L3tgIyxHp9Oxd+9eVCoVY8eOLZKrwwvxNCToEEIIkW8lKWVuuXLl8nxs5cqVAfj6669N3jOXuQrgp59+AjCaywFZc3Sya968Ofv27cv13gMGDGDAgAEm+8eMGfPIMluL4p4qNT4+nqSkJABOnDhBvXr1LFwi61Tc60FJJmG2EEIIIUQh27Nnj9nXQpQUEnQIIYQQwuIMvWeWLkdh0Ov1RqvC79mzR5I+5KI414OSToIOUSKkpqZaughW7d+UlJYuhiimpH6Jp1Ec6s/ff//NlStXlO0rV67w999/W7BEQjx7EnQIICtFqVarNXltzp49e1iyZInJ/m7duqHT6cye88svv5hsJycnP7JMer2egIAAjh07BmQtwtWvXz+zx167dk35QjesDHzmzBlu3LhBSkoKb7zxBunp6WbPNYynFkIIIQqDueFU2Xs+hCgJJOgQ+aLX6/n6669p3ry5yXsXLlzItbv4k08+UV6npKQwc+ZMs7nnszt8+DD//PMPL7/8MpCVbvLPP/80OubMmTMAHDhwgI8//tionDNmzODChQscP36catWqmawYbDBlyhQgK2jq0qUL3bp1M/nP19f3kWUt6opTSkrxbJSklLnCsopD/TEXdMi8DlHSSPaqEqpbt26P7Glo06aN8trBwYHo6GggKyWju7s7jRo14vz58wwcODDX88D8k5xNmzaRlJRkNo3jmjVrqFKlivLaz88v12Bh3759TJ48mcjISLp168a+ffu4evUqkJUZ5KWXXsLLy4v58+fToEGDXH/W7MLDwylbtqzJ/uIedAghhCgcZ8+e5fz58yb7z507x7lz53jppZeefaGEsAAJOkqoLVu2GG17eXkZbe/evdukJyI5OZmVK1cSFhbGmjVrOHHihFFQ4eXlZXJe586d0ev1SpAxZMgQoqKi2L9/Pw4ODkbX79ChA7a2WVUyPj6e2NhYgoODzZb/zz//JCgoiMmTJ1O1alVlwa7hw4eTkpJCUFAQAD///DO7du3C3t6ejh078uDBAzIyMhg7dixr1qwhOTmZBw8e4OvrS9myZRk0aNBje2CEECUrZa54NoprqtRHDaPas2cPgwcPfoalsX7FtR4IGV4l8iEqKoqkpCQGDRpEeHh4nnK/b9u2jenTp1OhQgW2bdvGr7/+ir+/P1qtlqCgIKO5I+np6Tg4OKDX65k7dy6QtZhWTocOHeK9995j+PDhdOzYEcgKoj7//HOee+45bGxsaNeuHWvXruXcuXMkJyezevVqoqKi6Nu3L927d6dr165s2bKFvXv3Urp0aeWPwvLly4mMjCQyMpLGjRsrrw2LdwkhhBD58ahhVDKvQ5QkEnSUUFOmTKFNmzbKfzm1a9dOeW/kyJEAdO/enV27dlGlShVGjBhBxYoV8fX1Vf6DrOFVhu2//voLyAoI7t69S0hICMOHD6dTp06sW7cOjUZjtMKvIehYt24dmZmZuZZ93LhxTJgwgd69eyvnLV68mI8//pipU6fi4OBAjRo1GDp0KImJibzyyivK3I8zZ87g4eGRp89o9+7dyuvs80WEEEIUvOKYKvXy5cuPzFKVkJBglNVKFM96ILLI8KoSasaMGUbbOYdXxcTEmAwz0mg0bNy4ETs7O7p37w48/imNYcyqs7MzHh4eyjyNHTt2sHTpUvz9/Vm5ciX29vZK0LFr1y4+/vhjevXqpVzn0qVLSu9HaGgodevWVd6zs7Pj5ZdfZvjw4cyfP5+goCBatmzJK6+8gpOTExs2bODAgQM0adKEw4cP8/777wOQmZnJqVOnSEtLo1+/fiQmJhIQEKAEQvfu3TOadxIcHEzjxo3z9PkWNf+mpAy2dDkKQlpaGvv376dt27ZG+3U6Hd9++y1vvfUWpUqVyvV8nU5HSkoKd+7c4c6dOyQnJ3Pr1i3Kly9Ps2bNlONGjx7N559/bnL+hx9+qNRVkaU41S/x7BXl+pOXyeJ79uwhICDgGZRGCMuSoEPk2dmzZ5k/fz6NGzcmICAAR0dHQkNDad++vdnjd+7cSUhICAEBASxYsAA/Pz/S0tKYNGkSI0eOpGrVqvj4+LBy5UoCAwPR6/Wo1WqWLFmCq6srALdu3WLhwoXExMTQunVrAKOAA0ClUrF06VK++OILLl26xMGDB1m6dCkAK1asoGXLlvTp04cXXniB559/nipVqpCZmUm3bt2oVasWtra2fPLJJwQGBvLtt98qwZavry/btm0rrI9TFJIHDx4QGhrKmTNneO+995T9ERERREZG0qZNGyXouH37NsOHD+fhw4c8fPiQBw8ekJqaipOTE25ubri4uODq6kq5cuVMAs6caaAN4uLiTPa1b9+e69evU758eQDltVarNUmU0KJFCz788MOn+gyEENYhL0HH999/L0GHKBEk6BB5VqZMGfz8/HB3d8fd3Z3q1asDkJSUZNLQatKkCWq1moYNG9K6dWsWLFgAwK5du4iNjSU5OZkVK1bw4MEDbt68SevWrZWJ5YaAA7J6V5ydndmwYQOlSpVix44dRveJj4/n0KFDhIeH07dvX7Zs2UL16tX566+/mDZtGs7OzqjVary9vZk7d67yZNrW1pbt27cDWY28qlWrkp6ejo2NDT179gSyejoMr6tUqWL2qXZxYUhJWdQX4AJwc3Pjyy+/ZNKkSfTu3RtXV1dOnz5NeHg4y5Ytw9nZWTnW1dWVkJAQNBoNpUuXZs+ePaxevZqgoCCaNGkCZNXvzMxMnn/+eSCrJ8SQGlqr1eYp8UB0dDQtWrRQssB5e3sTHR3N7t27OXr0qBJkxMTEcPz48QL9PApLfiZ7Fqf6JZ69olp/rl69Snx8/GOPi4+P5+rVq1SuXPkZlEoIy5Ggo4QyN48ju3bt2hltz5s3j4YNGzJixAggax7FX3/9RcOGDR95ndGjRxttt2zZkpdeeony5cvj7OxMmTJlOHDgAGlpaWg0GpPzNRqNMqfk5s2bJu+fP3+e2NhY2rVrR7169Zg2bRpdunRh1apVTJs2DbVajU6n4/79+0q5zUlMTFSeQt+4ccNo2FhycrJJamBhnb7++mvCw8OV7U6dOvHw4UOlbmVfXNKwKGSNGjU4e/Yss2fPpnLlyqxZswYXFxcgK3nC4sWL+e9//0uPHj0A6NGjB+np6aSnp9O5c2fS0tJwdHRUrpt9WN69e/ceOQSxcuXKxMTEKNunTp2iZs2aT/kpCCGsQeXKlU0eyBmGMpvrERWiuJOgo4TKPkka8jan4+zZs/zwww/ExcXxxx9/UKNGDVauXJmv+5YtW5ZGjRoBWUOnMjIy8PHxYdeuXVSsWPGR5xp6QhITE6lUqRJ6vZ5ff/0VDw8Pnn/+eT7++GMWLlzI/PnzKVWqFAkJCdSrV4/p06eTnJzM/PnzmTp1Knfv3lVS7BocO3YszxPMhfUaPHiwUfpJvV7PK6+8ws6dO5VAIqc5c+awadMmGjduTGpqKh999BH37t3jxo0bvPDCC4SFhSm9evC/dNPNmzcnKiqKNm3aGA3Dyz4sL/v6LikpKUrPWVpaGgAvvviikuQA4Pjx43To0OFpP4ZnoqimzD158iRbt261dDGKnJMnT1KrVq1CvYekShUg9aA4k6BD5NmFCxe4desWvXr1Yvbs2UbDVHLO69DpdI+93pgxYzh+/DgqlYpy5copa2vkpkyZMnTp0oWuXbsq96hcuTLTp09n2rRpxMXF0aJFC7Zt28bt27eJjY1l2LBhaDQaFi9ejKOjI/PmzWPChAnKkKuMjAzs7e2JiYmhRYsWgPGwKsAora8oWgzDoLJnScupbdu2NG3aFFdXV7RaLZGRkVy7do1x48bh5OTEjRs3jIKOJ+Xo6EhkZCSAkoK5TJky2NracuvWLRwdHbl8+TLu7u5PfS9hnp+fH3PmzCkyQ9isiZOTE35+fpYuhhCiCJOgQwAwffp01Gq1yevsWrZsScuWLU32L1261CirD8Bvv/322HuGh4ej1WrR6/XKooDZTZo0ySTLUFBQkNng5Pbt20bHu7m54eHhQb169WjcuLHS6Hz11VeJjIzE1dWV/v37888//9CrVy8yMzOVp9JOTk5K4xBkeFVRodPp8PHxMftebr0HP/30E40bNyYpKYnVq1dz9OhR+vbtS7t27VCr1Zw+fZpx48bh7++vZGzT6XScOXOGzMxMhg4dmufymevpAGjWrBn79+/HycmJV1999ZEBkng6jo6OhISEWLoYuSrpQ2+Kau+ZKFhSD4ovCToEYNwoy+/wjpwBB6BMwjWIiooye+6jJuEaxtDnRW6NTU9PT5N9hmFcERERyj69Xq809nKOwS9btqzJCu7FTVFOSWmgVquVeRoG27Zt45NPPqF3797KfKScJk6cyJ49e3B0dKRBgwZ8++23REREkJKSQmpqKmlpaXz22WdcuXKFwYMH0759e8qVK4dKpWLy5MkMGjTIqGcsZ0+ZgbmeDsiaPzVr1ixKly7N8OHDC+KjsDrFoX4Jy5H6I0TxIEGHEDx6+I0omtLS0ggPD2fKlCksWrSIJk2amA2QO3TogK+vL87Ozjg7O1O6dGl69OjB/v37sbe3x9bWluvXrzN+/HhSU1PZsmUL5cqVo3nz5lSrVg3AqGfM19dX2c4+pyOnI0eOkJKSgre3NxqNBq1Wq8x3EkIIIYobWZFcCKGkpCwuMjIymDp1Kh4eHnTp0oUpU6Ywbtw4vvvuO5NjfXx8cHBwIDQ0lNq1ayvzNxwdHQkLC2PatGm4uLiwcuVK3NzcKFeuXL7Kcv/+fSIjI0lNTZBWAWkAABxeSURBVGXYsGG0a9eO1NRU1q1bx/nz57l48SKXL1/m2rVr3Lp1q0B+/mchMDCQvA5/KG71SzxbUn+EKB4k6BBCFCtnzpxh8ODBpKWlMWPGDABatWrF1KlTCQ4OZvTo0Ua583/88UeCg4MZNmyYyVwmf39/EhMTGTp0KMnJyU9UHq1Wy4ULF5g6dSqjRo1ix44dlCpVivnz5+Pt7c3QoUMZMWIEffr0YdSoUdy9e/fJf3ghhBDCSsnwKiFEsXD37l1mz57NwYMHGTRoEH379jUKIt58801q167NvHnzCAgIoGnTprRu3Zovv/ySzz//nJdffpmUlBRSUlKws7MDspIKLFmyhI8++ogBAwbw5ZdfKiuIZ09+YFiXA7LmlmTfdnFxMbvCeFRUFHPnziUwMJBOnToB8Pfff9OvXz9CQ0Mfm0La0mSypyhoBZUqNSwsrABKUzgMqbuttYyBgYGWLoKkzC3GJOgQwjoYVpczv3qheCxnZ2eaNm3KhAkTcl2To3r16ixevJiEhARcXFzYvHkzYWFhuLu7Ex8fz9ChQ7G1taVXr17KOba2tnzyySesW7cOZ2dnevfuze3bt40Ci+zrdGSX25yOqlWrcuXKFSZPnsybb76p7J82bRqRkZHKQpVCiPwJCwvj8OHDJmtPWQvDd4shnbc1iYuLQ6/XF7mV30XRIUGHEFZAr9eXU6lUqNXqe5YuS1HWpUuXPB1nWOQse7aounXrcuDAAbPHq9Vq/P39Adi+fbvRezkX2swut9XI169fb3a/jY0Nffr0yb3gQhRjBdV75uXlJQ3nJxAWFmYVwZD0ohZfMqdDCCugUqnc/v3/dUvc/9+UlJa4tSgBpH6JpyH1R4jiQYIOIaxDBQCVSnXS0gURQgghhChoEnQIYWFNmjRxB9yBK7/99ts1S5RBUlKK/JKUueJZkfojRPEgQYcQFqbT6br9+zIKsPyAWiGEEEKIAiZBhxAW5OXl5aLX64cDqNVqeZQnigzDZE9Ll0MUH/npPRPFl9SD4kuyVwlhAc2aNXPWarXNdDrdPOBFYM3hw4d/t3CxRAmWmpoKoKxRIoQQQhQk6ekQwgIyMjLu6HS674AGwF6VSjXU0mUSJdudO3cAKF26tIVLIkoq6T0TIPWgOCvyPR3379/n6tWrli7GU7t3T5ZnKGHu6vX6kyqVaoWHh8fXGzdu1FqyMP+mpAy2ZBmEZSUnJwPkurDi05D6JZ6G1B8hiociHXTo9fqtmzdvHr1t27ZMS5flaWm1WludTrf1aa8TFxdHWFhYQRRJPKG4uLjHHnPkyBGXbK8LtTxC5MXNmzcBcHd3t3BJhBBCFEdFOuj4/fffjwFlLV0Oa3HkyJEQQJWXRq8oXEVtEpwhJaUswFUy6fV6Dh48CECdOnXydE5gYCB5ffos9Us8Dak/QhQPRTroEKaKWmNXCGF5f/31F5cuXaJSpUrUqFHD0sURQghRDMlEciGEKMH0ej3Lly8HoHfv3qhUqjydJ5M9RUGTVKkCpB4UZxJ0CCFECZSRkUF8fDzjxo1j3759vPTSS/Ts2dPSxRLCqnh5eT32mAcPHtCuXTtlXpRBixYtHnmeTqcjJiZGSVed06FDh9DrH71ebGBg4GPLJ4S1kOFVQgirc/LkSbZufeq8CiXOyZMnqVWrVp6OffXVV5XXVapUYcGCBTg4OBRW0YR4LEPvWVF7yn3w4EFcXFwoV65cvs7btGkT169fZ/v27XzyySe4ubkBEBAQwOrVqxk2bBi//vors2fP5q+//lLOW7t2LVOmTOHChQskJCTg5+dn9F5RV1TrgXg8CTqEEFaVktLPz485c+Zw/PhxSxelyHFycjJqgDyKnZ0dVatWpW3btvj5+eHo6Fho5bKm+iWsn6en5weAo1qt3nz48OGEZ1F/HtUrYe693bt3Y29vD8CuXbvo3Llzvu538eJF9uzZQ2hoKD/99BMDBgxg0aJFVK9enVOnThkdO2zYMNLT04mIiODixYsAzJgxQymbIdBo06ZNvsogxLMmQYcQwqo4OjoSEhJi6WIUez///DNqtYywFVapNjBEp9PN8PLyitfpdJtPnTrFf/7znzzPOcqv/fv3G21rtVr8/f1JSEigd+/evPfee2bPS0pK4tChQ4SEhODr66vsNyy22axZM2XBzXLlyrFx40bu3r3L+PHjCQoKQqVS8frrr3Pq1CkGDBjAN998Y3IPV1dXjh07xv79+1m9ejV9+vRR3ktJSVG279y5Q58+fejatasMlRRWSYIOIYSkpCyBnjbgkJS54lnQ6/V1VSpV3d69e/PCCy/QqlUrfH19qVOnTqEFIABr1qyhXr16JCQkcPnyZW7cuMFzzz1nctzq1auxtbXFycmJvXv3AllrLy1ZsoTTp09TvXp1wsPDlX9vN2/e5P3336dFixbUrVtXuc6AAQOoWrUqFStWNLnH7du3CQoKYtasWTg7OxsFJi1atFC227RpYzZoEcJaSNAhhBBCCKt36dIlwsPDCQ8Pp1KlSvj6+tKqVSsaNGhQoL12R44cYdOmTURERLB582b69OnDzJkz+eyzz4yOu3z5Mt99953J+Rs2bKB9+/YsXryYOnXqEBsby+uvvw6ASqWiSZMmfP3112zfvl0558aNGya9LQabN2/m3r17LFy4EMia82CY05GSkqIMqTT0rghhrSToEEIIkW8y2bPwzJs3z9JFsKSywP973EGJiYlEREQQEREBZGWZGjx48GOzPT3OpUuXmDp1qtKrAFCvXj1Kly7N+vXr6d27t3Ls1q1bGTJkCIsWLVL2xcfHc+TIEaZNm8bixYvp0qULM2fOxNvbG5VKhZubG6NHjyYiIoLo6GjlPG9vbzQajdkyde7cmZYtW2JjY8PAgQMB83M6Dhw48FQ/u7XITy+qKFok6BBCCCGsgL29Penp6SV9iMyoJzkpLi6OuLg4qlSpovQq5Nc///zD0KFDGTZsGA0bNjR6b/To0fTt25eKFSvSsmVLAPr06UO5cuWUoCM9PZ0ZM2bQv39/JTFD7dq1KVu2LOvXrzeai5FdYmIiGo0m1+FiK1asoEmTJlSvXp0XX3wRQOndyN7TAbBy5UpWrFjxRD+/EIVNgg4hhBDCCoSFhZXorG0HDx7k559//j/AiTz0dhio1Wo6d+7MgAED2Llz5xP1dpw6dYpRo0YREBBAx44dTd53c3NjxowZjBw5kvHjx9O5c2eTFLmzZ8/G0dHRJLgYO3Ys/fr1o0qVKvj4+Cj7Y2Nj+eijj9DpdPj7++dattatW7Nu3To8PT1p0qQJ8L/UuNl7OooL6UUtviToEEJISlNRqKR+5U39+vWpX7++pYthMffv3+fnn3/+BajEI4IOlUpFo0aNlEnl5iZf58fdu3cZNmwYo0aNIiIiglWrVhm93759ewCio6P56KOPWLp0KS1btlSGXwF88cUXHD58mK+//po333wTyFo0sE2bNvj4+DBt2jSmTJnCpk2blPK+9tpr7NmzB71ez8WLF2nbti1r1qzh4MGDRvf38vJiyZIlrF69mq+++oqBAweSnp4OmPZ0QPFYq0MUTxJ0CCGEEMKqqf9/e3ceG1XVxnH8151OLQgKo1hSQRBNxIWCosUolCIgtCIFlDSEzUrFCigiLmHRFxMKjYCySN0CAoICFYhVQRRRQUJFlMTSIKAFFFAs1hQ7dOa+fzRz7bTTZbrN0u8nmdi7zT1TT8p95jnnOcHB6tWrlxISEtSvXz+PF+KrSevWrbVhwwa1a9euSpYjLi7OZe7Ffffdp/79+yssLMzlvAceeEAjR45Uhw4dtGPHDknlWQjnz1L5HBBnu4ODg1VaWqqIiAgFBQXp8OHD+vfff9W+fXtJ0vnz5xUUFGQOuerWrZuOHDmi7du3a+bMmerSpYvCw8MDMtOBwEXQAYCSpvAYJXPRTHINw7ClpqYmT51ar+kedeJcDbwuKgcckhQTE1PrdRUDpSFDhmjQoEEKDS1/DLPZbHrsscckSQkJCSoqKlKvXr0UHByszMxMHT9+XFu3btXWrVuVmZmpwsJC2e12hYeHa+DAgTIMQ2VlZSorK9OUKVNcJrwDvoKgAwAA+IygoKC9Dofja8Mwtn3//fdFPXv2nNOqVSvPlvxuJJWHLrkzbdo0t/szMjKqvWbOnDmaM2eO22Pbt2+Xw+EwFxUcNmyYunXrptDQUI0fP17jx493e53D4ZDU8DV4gKZC0AEA8BiTPdHYfLFU6vTp02s9Z/jw4W73p6Sk1OuelUvn3njjjXW6LlCCDV/sB2gcgdFDAQAAAPgsgg4AAOB1zuyZt9sB76IfBC6CDgDOkqbebgYCFP0LDUH/AQIDQQcAAACAJkXQAcAsaQrUVVpamuo6iZz+hYag/wCBgaADAAAAQJMi6AAAeIzJnmhsnmTPELjoB4GLoAMAAABAkyLoAAAAXkf2DBL9IJARdACgJCWaFP0LDUH/AQIDQQcAAACAJkXQAYCSlPAYJXPRXOg/QGAg6AAAAADQpEK93QAAgP9xTvaktCUaS1pamh599NG5DX2f/Px85eTkNEKLWpb8/Hx1797d281otH4A30PQAQAAAkJqaqoWLFigH3/80dtN8TvR0dFKTU31djMQwAg6AACA1zVG9sxisWjevHmN2Co0N7KogYs5HQAoSYkmRf9CQ9B/gMBA0AEAAACgSRF0AKAkJTxGyVw0F/oPEBgIOgAAAAA0KYIOAIDHnJM9vd0OBA5PsmcIXPSDwEXQAQAAAKBJEXQAAACvI3sGiX4QyAg6AFCSEk2K/oWGoP8AgYGgAwAAAECTIugAQElKeIySuWgu9B8gMBB0AAAAAGhSBB0A/Mq3336rnTt3euXe69atU0lJidtja9askc1ma+YWeQ+TPdHYKJUKiX4QyAg6APiVnJwcHT58uF7Xnjx5Uq+99prsdrskyTAM2Wy2Gl8VZWVlqbi42O17L168WKWlpVX2HzlyRHFxcdW+AABoCUK93QAAqCu73a69e/fq+eefd8k4hIaG6vTp0xoxYoTb6/Ly8iRJERER+vLLL1VQUKDMzEydP39ew4YNq/GeeXl5cjgcMgxDkuRwOGS32xUSElKnNnfv3l07duxQYmKi9u7dq5CQEP35558aPHiw9u/fX23gMWnSJKWnp9fpHqi/b7/9VsXFxRowYIC3m+LW8uXLNXnyZAUHB/53hM7sGd9yt2z0g8BF0AHAWZJyrrfbUZt9+/apuLhYs2bNctnft29fTZ8+XZL02WefmfsLCws1btw4c7t9+/bKzs5WRkaGPv74Y91+++2S/gtKKjp9+rQZkCxcuFAbN26UJA0dOtQ8p/KDYP/+/c2fHQ6H9u/fr5CQEPO8kJAQ8+XcHjt2rAzD0LRp08xrp02bpquuuqqOvxXf58v9KycnR1artV5Bx8mTJ5WTk6P09HSFhITIMAxdunSpxmvCw8N16tQpjRkzptpzdu/ebf785ptvqrZysQ6HQ0899ZQOHTqkjRs36sorr/Tsg/i45uw/3gxCT506penTp5t/a4BAQ9ABwG9s2bJFw4YN09y5cxUfH6933nlH3bp1kySdOHFCknT55Zeb5xcVFVV5jzZt2mj16tWSygOLunjmmWf0zDPPKC4uTh999JGsVqvi4uK0a9cuRUdHS5LLdklJie6+++4q7+MMSpxZE0nq2LFjlaDnyJEjeuSRR+rUNtSftzJn11xzjUtg0VALFixQQUGBunbtqmeffVbLli1TeHh4o71/S+KNINTJZrPp2LFjHt3z0qVLOnXqlEfXdOjQQRaLxaNrgMZA0AHALEnpywtw2Ww2nT171mzjpUuXFBpa9z9hycnJOnnypCRp27Zt6tixY5O0sya7du0yh1cNHDhQktSlSxe9//775jlnz55VUVGRrr/++mZvnyfS0tJU12+ffbV/eStz5lQxM+a0a9cuFRcXKy0tzdyXmpoqSVq/fr3LuXa7XS+//LJ2796tVatWyWq1Kj09XY8//rgWLVqk1q1b1+XX4POaq/94Kwh1cjgcCgoKqnKOw+HQX3/9VWV/27ZtderUqWrbVZ2srCzde++9Hl0DNAaCDgB+ITw83MxQlJWVyW63e/Rt7oYNG+RwONxmIDzl6TeLNbnhhhv0yy+/qKSkRBaLRXl5ebr11lsVFhbWaPeAe97KnDldvHhRe/fuNbfvvPNOSeUPvwUFBVq3bp3GjBmj2bNnm4GH05kzZ/TCCy/o999/V3Z2tjp37iypfA7IjBkzNHbsWM2dO1e33nqrR21qybwVhO7Zs8dleGXFeV7Lly+X1Wp1G1hs2rRJ1157rdv3P3HihEaMGOH2GOAtBB0A/Ebv3r3lcDjM7aSkJPPnTZs21Xhtq1atqj1WlypSP//8s6TyCd61DZnwRFRUlLp37659+/apf//+2rNnT6MERk3N3yd7+kLmzGazucwRqlwtrXv37pLkkvVyOBzasmWLli5dquuuu04rV65U27ZtzW/mg4ODlZmZqaVLl2rSpElKTk7W+PHjFRMT43H7mpsn2bOm4K0g9Pbbb9e2bdt04sQJzZgxQx988IGk8r81FQtWVAwgArnynbf7AZoOQQcAv/Hll1/KMAz99NNPmjx5sjlcSSofllRf+/fvr7Lvt99+U3JysiTppZde0vbt2yVJDz/8sAYNGqTExEQNHjzY5ZrK25W5m9Ph3P/JJ5+od+/e+uqrr8xvVdF0fCFzlpSUpDlz5pjb8+bNq/H8kpISTZgwQceOHdOoUaO0fv16l8C7svj4eBUUFCglJUWbN2/2ypBCf+HNIDQiIkIdO3ZUUVGRwsPDzWuDgoLqXCUP8AcEHQD8RmRkpCTp6NGjcjgceuWVVzR79uwGvV9CQoLbf9ijoqKUkJAgqfzh8PHHH9eAAQOUkJCgdu3aSZJyc3NdJpI7t6ubSO5uTofz/d944w1lZWWpb9++at++fb0/E+rOm5mzxMREl/86DR06VO+++67baywWi0aOHKlevXopNjZWM2bMqPU+DodDhw4d8ouAw5vZM18IQi9evKiIiAhz2263exT4BAp/z6Kiei2vNwOowpdLmrqzY8cODRs2TJ9//rnat29fr/UsSktLlZ+fr8zMTB08eFClpaXq06eP7Ha7PvzwQyUlJSkzM1OSdMsttzRq+51DYT799FNFRUUpPj5eSUlJ2rBhQ60Pu/7IV/uXtzJnUvkDZm5urg4cOKB+/fpp48aNSklJUXx8vHlO3759JUn33HOPuc85tr+6RSori4qK0m233Vavz+Ermqv/eDMIlcr/n0ZFRZnbZWVlLTLoQOCiNwPwK999950OHz6s+fPn6/7779eUKVMUExOjHj161Pk9CgoKtHz5ct10002yWq2aPn26Hn74YfXp00f//POP3nnnHeXl5el///uf22oynjh69KhZnWrs2LH6448/zAeUw4cPKz4+XoWFhdq5c6euvvpqrVmzRi+88EKD74vaeStz5tSqVStlZ2frjjvu0M6dOzVq1ChJ5d+6JyQkKDMzU3Fxcdq9e3eV96xr9SHnZGPUzptBqFQ+B8RqtZrbNpuN0scIKIG/xCmAWjlLUvq64uJivfjiixo9erSsVqt69+6tJ554QllZWbpw4YKk8m8Vna/KFV9+++03SdKsWbM0ZMgQTZw4URkZGRowYIA5lrtNmzZ69dVX9c0332jx4sUNbnNYWJi6dOmiZcuWaeHChcrNzdVbb70lSXryySdlsVg0ceJEjR49WqtXr9bBgwf19NNP659//mnwvZtSWlqa6jr8wdf7V8XM2YoVK+r1HpUzZ/v27ZNUPkRm8+bNio6ONjNnTmFhYUpKStKOHTtc1oWwWCwu55aVlenIkSNV7rlp0ybl5eVV+woUzdV/IiMjZbFYXIJQi8VS7zUtKgahlV/ugtCffvpJXbt2NbdLS0upYoeAQqYDgF8oKSnRlClTZLFYNGXKFHN/amqqBg4caA5Z+uKLL8xjv/76q8aOHWtunzt3TlarVQsWLFDr1q31yCOP6Oabb9Zzzz3ncq/Y2FgtWrRI6enp6tSpk+644w6dP39eklzGXFdeZ8HduguxsbGKjY11+5lWrlyp1atXa+rUqRo9erQkKTs7W1OnTlVKSorWrl2rK664oi6/HtSTNzNnzspVZ86ckdVqrbLCvdPx48c1a9Ys5eTkNOzDok6ae/imVB6c7tu3z/xbZLfbVVZWpoiICF28eLHRPhvgTQQdAPxCZGSkevfurdTU1CpDDjp06KALFy4oPT3dnNgtSTExMS4PDDfffLNycnIUHh6uiRMnqkePHpo/f77bh724uDg9+eSTWrdunc6dO6fVq1crISHBpWRmxRXJK6puIrmTc/jMddddpxUrVrjMGbniiiv01ltv6cCBAz4dcATCZM/KmTOr1WpmzpYsWSKp5vH4FTNnkydPVmJiotLS0txmzsaNG6fFixe7VCZzVkRLTEw0f87Kyqpyn65du6q4uFinT592mRBut9tlt9sb+FvwHb5QKtVbQejnn3+u0tJSc60W55coLTHo8IV+gKZB0AHALwQFBSkjI6Pa423atNGkSZNq3ecMWJYsWaLIyMgaS1I+9NBDSk5OVmRkZJVvO2savuJc5K867obaVG7jXXfdVe1xNJw3M2cpKSlV2lNWVqYLFy4oNDTUHB7lnCw+bdo02Ww25eXluQQdzjkgaBzeCkJtNpuWLVumBx98UK1atZLD4dDXX3+t8PBwRUdHm+uBuLu3c/2QypwLmFZ3PCYmhknqaHb0OAAt0mWXXVan85yTjRFYvJk5S0pKcrnn5ZdfrgkTJqiwsFAjRozQL7/8oi+++EKdO3fW5MmTFRsbqxtvvFH5+fnmKtaS9N5771U7dE/6b4Vzf+HN7Jk3g9CTJ0+qpKREEydO1Msvv2xWyho5cqTLlyJ79uwxf3ZmUt2tVF5RdcdzcnLUqVOnGq/1lkDIogIAamAAHnj99deNnj17zqV/lSsuLjbKyspqPa+kpKRR7vf2228bFy5cqPGctWvX1nqOL6mpTzX1vR0Oh7F06VLj/Pnzbo8XFRUZ2dnZte4rLS01DMMwJkyYYMycObPGPrF+/Xpj+PDhxq+//mr88MMPhmEYxt9//20cO3bMKCwsNM+z2WzG8ePHXa49fvy4YbPZ6vz5/Imnf1vgP8h0AADQQM2dORs3blyt54wZM6ZR7tUSeHv4pjPrEB0dXWWeWFhYWJWyx5RBhj+iZC4Any9pCt8TSCVz4dv8sf9cdtllNQYcTgzfREtCpgMA0OTy8vK0atUqSeUBiyRzuyKOtexj1Tl69Khyc3MlSYMHD5Ykc7sijgXGMQQmlrwFoJ49e86Ji4ub26tXL598EOGY7x3Ly8vTgQMH5nmQ7TDPc17jbtw2x1r2MXd69OjR9sorr1wXFBR0SZI+++yzmZKUkJBQpQQcxwLjWFBQUH7lY/B/BB0AJP33IOCLDyIc881jVJcBAAAAAAAAAAAAAAAAAAAAAAAAAAAAAAAAAAAAAAAAAAAAAAAAAAAAAAAAAAAAAAAAAAAAAAAAAAAAAAAAAAAAAAAAAAAAAAAAAAAAAAAAAAAAAAAAAAAAAAAAAAAAAAAAAAAAAAAAAAAAAAAAAAAAAAAAAAAAAAAAAAAAAAAAAAAAAAAAAAAAAAAAAAAAAAAAAAAAAAAAAAAAAAAAAAAAAAAAAASI/wN+s5mlHrPj/A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30726" name="AutoShape 6" descr="data:image/jpeg;base64,iVBORw0KGgoAAAANSUhEUgAAAx0AAAHSCAYAAACJuKbbAAAACXBIWXMAAAsTAAALEwEAmpwYAAAgAElEQVR4nOzdeVhT17oG8DcBQgKEQSYZFAQRB5wStdU6orbqtVWptfUWh2tb9EitrfbYUUHFqR5PJ7WaamuPx55qldbZU4fWWqdWUKuoKCCIjKKCzIEk9w9MSiAoUUIgvL/n8THZw9pf4jLZX9Ze3wa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IjIEtjb2w9zcnIab+44jGDl5uY2A4BttWVe7du33w/AsdoygZ+f30Y7O7veNRvw8fH5BwAXQ423bdt2EwAvYwLy8PB4G0Cr+08NtqsVEBAQC8DJmPYBQCKRPFlzmZ2dnRyAs7FtERGZk7W5AyAiosbn4eHxakVFRXpBQcF2Y/e1tbUNdHNzeyUjI2MBgEoAAugnA4aUAYBMJtMYe7z4+HgBAJGbm9urzs7OY5OSksYAKAeQpVQq07y9vedkZmZGA4Cbm1uEra1t+5KSkj9rtuPp6Tn39u3bq8vKyu7WXOfm5jYlOzt7uVKpzKpvXL6+vivz8/P3KJVKm+7du1+5c+fOpvT09Pe0r7UaobOz8zgArxnxsgEAnTp1OhkfH2+DqvcZAISBgYE7b968Oe/u3bvfGtseEZG5MOkgImp5rB0dHZ9JT0+fDsCh2vJKkUjkHxISctnQTvdP/mFlZVXq6Oj4rEQi6ZGUlDReLBZ7dO7c+fqDDqjdFwASEhKCy8vLcwFAKpX2F4lELrdv395dcx+RSOQdEhKScP9p6Y0bN55r3779WS8vr/lSqXSQRCLpKhAIrDQajcbd3f3N+9sJBQKBsHv37jkAcP78+bpGBFxRlSzpWFlZOQNwq7Yo70GvqZqcpKSkwf7+/tuCg4P7JSYmPoX7SUKPHj2KhEKhPQDIZDJde5cvX/YrLS1VymSyWklOfHy8e13HlkqlowQCge3du3cPwvBoxz0A6nrGTUTUaJh0EBG1MI6Ojk9bWVk5+/v7b/X399ctLygo2Juenv42oDvxBQBIJJL2nTp1Oql9XlJSknn58uXBwcHB+9zc3P63qKjo0P199E7iAUAsFvvXTEjKy8vvAcgH4Ny2bdtPCwoKYgFsrrmvlZVV9YQIJSUlmcnJyU8XFxdfzcrKWoqqhCm3Z8+elWfPnrUGgGqPxba2tj7apnA/wdBoNFYArHv27JkjEAisqrdf/TXW9XrqUlxcfD4hIaGPVCrthr9GJXDu3DkHBweHkMDAwGPnz593ASCUyWSq0tLSEtz/Dq5+nIeNBHl5ef3d2traTSaT5Rpaf/HixRClUplgaB0RkTkx6SAiamHc3NxezcvL23Tjxo3/69GjR/G1a9f6FhcX/wkAIpGo4/3NdL+0q1QqNwPN3E5MTHwCqEosHiEMUfv27b+zsbHxcHFxmeTi4jIJAAQCgcDa2tojIyNjzr17976vuVNxcfF5ALC3t+/h5eW1OCkp6VlDjfv4+CwQCoVO6enpkR07djx9fx4EunTpkgTUTihkMpnm4sWLnZRK5ZWabT0oEahrVEilUhVoR1lsbGy6l5aWahMB+/t/F+IB80B69uxZhvvf0fcfIzk5+VmxWNwxPj7eAUBxjV2sZDJZpUAgKK+rTSIic2LSQUTUsohFIpFvTk5ONAAIBAJRRUVFRX137tKlS5KtrW0gAFy6dKldWVlZqtEBiMV23t7eCmtra4/y8vLU69evjykrK0sBIG7btu06iUTin5OTs0EikVSfeC3GX99ZRcXFxeeUSuVNJyen4TXbt7W1Dba3t3/q6tWrIwHgypUrvYCq5OFRYq4+6qPVsWPH/9rZ2ckqKytvX716tXdZWVlhjU10lzi5urq+dO/evZ0AYGdnJ1WpVGWompNSp7Nnz4pFIlHnkJCQhLNnz4oB2HTp0uVCZmbmfADF7u7uswoLC3dXey0iABAKhUw6iKhJYtJBRNSylF25cqXP/cc2AoHAWigU1pz4XKeEhIRuqLpEqOZJdr0JhcJWSqXyckpKygSpVCoPCAjYe/fu3e0uLi7P37t3b29iYmIEACWqVXtq3779j46Ojs8AVaMU3bt3zwcAFxeXiQKBwEr7XCAQWHXs2PE0AHTv3j1TrVYXXbhwwVfbjlqtFjs4OIQGBQXtqxlXly5dzgPQAMDZs2c9ARTcX6U3v8LFxeXl8vLyJDs7O1lRUdHPrq6ur2dkZMw19FqlUukAOzu7PklJSVMBSEQi0ROVlZXp1bepayTFxcVlDAC0atVqyp07d7bn5eWtzsvL+1IikTzp4+OzIjEx8cdqm9sCQGlpab3/LYmIGhOTDiKiFqZnz56V1eczdO7cOUX7+OLFi50esntJXSvqW5mqpKTkZklJSYyjo+NgR0fHEUKh0NbOzk4mFAodxGJxl9atW79TVlZ2oby8PFO7T1JS0ggArbUTrx8wQdwQ+1atWo0CqhILpVKZdvbsWXHHjh3j8/Ly1uXl5Sm0G7q4uDzr7e39D/yVcNTk4evr+1FiYuLTLi4uE7Kzsz8KCAjYUVBQsLOoqOjX6huKxWI/f3//b1NTU6cBKOvZs2chgMqbN2++7eXlFXPnzp3N1S/DAoCuXbveBKACYNWqVauJAODs7Dy6VatWLyQlJb0IQNOmTZsV2dnZyyUSyfDS0tI9AHLxV/UwjnQQUZPEpIOIqIU5e/asEwCBg4NDr6CgoENnz551w/3JzyKRyPfBe9ftfmlXPba2tn7aeRRaHh4e4Z6ennMKCwt/USqVN1JTU6cVFRXFASiRSqVPSqXS4W5ubrPy8vI+f9RYquvatWuyNsm6fv36C/n5+XsA4M6dO9+6ublNq5F0vJaXl7epjqYE7du3/1d+fn6sdrJ2ZWVl4c2bN99o167dd0lJSU+UlpbqRjHKysqyU1NTJxYWFv4GAGfPnhWhaiRFI5PJNHfv3t1QM3nSjsq4uLiEl5eXJ0gkkq4pKSkvtmnT5hMHB4fuNjY2PtbW1u7Z2dnLfXx8lvr7+w9KTU2dIpFIRNrDNsR7RkTU0Jh0EBG1PMUAIJFIQgQCgZWfn9+qtLS0Vx61sbKysuL8/PwdqFa1Sau8vPze/XU6RUVF3+bm5v4DAFq3bj3P29s7RiwWB2k0moqioqIT169fn3A/vgcmQDKZTKNSqe7h/iVR1VlZWTnFx8dLARSlpKSEFxcX/yqTycrLysr+xP35Frm5uRu9vLwWODo6/s+9e/f2SiSSvlKpdGBKSsoUQ8fz9fX9yNbWNjgpKen56svz8/N/lEqlT7dr1+6/ly5dCgWQDQC2trZtgoKCjtUV/4PKDFdUVGSmpqa+4Ozs/BIAdXp6+kwAXl27dv0uKSlpLABlRkbGom7dul2TSqX9lUplzv33Qfmg94yIyFyYdBARtVAuLi4T8vLyNjk7O4/19vbOyMzMXPAIzUgcHR1lKSkp46VS6QChUCgpKCj4CYD1/VGEr1NSUvTufF5SUqIG4Orp6RmhVCqTb968+WZJSUkyAJG9vb2HMQc/f/68H6rK7+qpfqlXcXHxoTp2v5uTk7O4bdu2X1y7dm1oQEDA19nZ2VEAat080NPT8103N7fIq1evDkTtylFIT0+f3b59+71dunQ5fu3ateeUSmVCeXl5cnx8vKRGO3OcnZ2ftre3H1RcXHxCKBTapaamjiktLdUrgevl5fV2YWHhierL2rdvv8na2to1MDBwm0AgEAuFQrFAILDx9fX9PC0tbZparS590HtFRGROTDqIiFogBweHgfb29k+kp6e/fOfOnc1BQUH/LS8vTyksLDxV3zbEYnGPgICAmOLi4tNlZWXpAQEBu27duvXp/aTDydPT8x0HB4dBqamp4agxGiEWix2EQqGdo6PjWA8Pj45isThYpVIVlpeXXyoqKvo9MzPz3bqOKxKJOrm5uU0GgG7duiVqNBqj73KulZ2d/U+pVPpM586dL9y7d+9wTk5OzUu6BL6+vh95eHjMSU5OfrGkpORMHU1VJCUljQsKCtrZuXPnP7Kyst7PyclZjb8ud3IJCAhYa2Nj0zYxMXGETCa7l5qaOtXb23tJ+/btj6enp0fm5+fv0jaWlZUVU/MAOTk5C/Py8tZUVFTcKC4uzgFwG4BN27ZtP7axsXFn0kFETRmTDiKilsfZz89vY25u7uf35yCkZ2RkvOPr6/txSkrK/wAPnhQuFov9AKBdu3ZbMzMzowoKCrZ26NDhl7t3736fmZkZfX+z20lJSSODg4NP+vj4/KNmdaeysrK0rKys+dUWCW1tbQPEYnEPoVAoggH29vbuANCxY8ff0tPTIwHgzz//DMZDRjoeRCqV9hOJRIFqtVppa2vrb29v31V7L5D7659yd3efff369ZcLCgq2P6S54mvXro1s27btajc3t5k5OTn/AlDk4eHxSuvWraMLCgr+m5KSEor7k70FAkHF9evXJ3h6es729/f/trS09M/c3NzP7969uw8GJrLXHPm4T3njxo0IR0fHUWq1+l59XjMRkTkw6SAialmkwcHB/1WpVIUZGRkfahfm5ub+s7CwcKtKpZICQHx8vO7GdXZ2dkEdO3b8XftcIBB4K5XK9OTk5AlqtfpuUFDQ0eLi4pM3btz4W/UDlZeXX01JSQkLCgo6VF5efi0vL28dAGgrUD1Iu3btttRcJpFIngSgycjIePPu3bvftWvX7j/du3dPg4E5HdWJRKJOtra2rgBQVlZWDgAODg4hHh4eHzg6Oo7JyspanJOT87mfn9/aDh06xN25c+dfeXl5nxYXF58vLCz8LSEhoZuhmwbWoeLGjRvTAUjFYrF7UFDQJY1Go0xLS5tZUFCww9AOOTk5nxYWFn7v5uY238/PT+Hp6XntypUrT+IB8zOkUmk/ACgvL8+3sbGx8fDw+FtpaemFesZIRERERGRSAm9v72UAat3w7j5XLy+vD+uxTAwAHTp0ONauXbtteMCPWO7u7rO6dOmSCEDcsWPHUxKJpA0Ah4f9EYvF/h07dqx+uZe1s7NzmPbJ/dEMg6Vz769zAICAgIAdMplM3b59+30A0KpVq//r2bNnpb+//xaxWNyu+n6Ojo6jOnfunNC5c+fLABzrek3aY1S7g7tBTk5OT+P+jftq7lvHndylADxrvI5a762vr++nMplMLZPJNDKZTNWxY8c4kUjU5UGxEBERERE1V06o36i5fUMf2NPT8138dX8KQ+tqlfC9T1wz2ahBgDqSmSZGgKqERmjuQIiIiIiIiIiIiIiIiIiIiIiIiIiIiIiIiIiIiIiIiIiIiIiIiIiIiIiIiIiIiIiIiIiIiIiIiIiIiIiIiIiIiIiIiIiIiIiIiIiIiIiIiIiIiIiIiIiIiIiIiIiIiIiIiIiIiIiIiIiIiIiIiIiIiIiIiIiIiIiIiIiIiIiIiIiIiIiIiIiIiIiIiIiIiIiIiIiIiIiIiIiIiIiIiIiIiIiIiIiIiIiIiIiIiIiIiIgelcDcARARkeWTyWRRNZfFx8cv5DquM7SupqYUG9c13jqyLEw6iAhA0/qi4brmsa6+JwYymSxKLpdHy+VyveXTp08HAKxfv77WPlzXMtfNmDGj1nkJ+0/LW2eoH1Dzx39UIuKXOtcZvS4iIgJxcXEL4+Pjo2ttVINMJouKiIiI1u5LVBeBQGAw6WD/aVkM9QMiIrIAMpksat26dRqi+lq/fr1GJpNFs39RQ6mrT7H/tCzGfLZQ8yI0dwBEZH7x8fEL+SsimQr7Fz0O9h8iy8Ckg4iIiIiITIpJBxFBJpNFGbp+n6guERERqM98DoD9ix4P+w+RZWDSQUREREREJsWkg4iIjKZQKMDJntSQjBk9I8vFfmC5mHQQEREREZFJWZs7ACIioselUCjMHQJVExERYfQ+2tEz/srdsrEfWC6OdBARS1KSSZm6fykUCpw5cwYajYZ/msCfM2fOGLyx5KPi5xORZeBIBxERNXtyuRw8MW0aFAoFNBqNucMgoiaGIx1ExJKUZDSWzKXGwv5DZBmYdBARERERkUkx6SAiIqOxZC41NJZKJYD9wJIx6SAiIiIiIpNi0kFERERmx9EzAtgPLBmTDiJiSUoyKfYvehzsP0SWgUkHERERERGZFJMOImJJSjIaS+ZSY2H/IbIMTDqIiIiIiMikmHQQEZHRONmTGhpLpRLAfmDJmHQQEREREZFJMekgIiJqRMXFxeYOoUni6BkB7AeWjEkHEbEkJZlUU+xfarUao0ePRlxcnN7yxMRETJs2zWTHzczMxMiRI5GRkVHnNklJSUhMTDSq3aKiIpw4ceKxYrt58yb27NnzWG2YQlPsP0RkPGtzB0BERNTYfvjhB9y6dQv/+Mc/dMuCgoKgVCqRnp6OiRMn6pYPHDgQf/vb31BUVITy8vJ6te/q6mpwube3N4YMGYLDhw9j8uTJBrdZs2YNnnrqKQQHB9f79RQUFCAmJgZz5szBsGHDMHz4cFhb1/6KVyqVOHz4sME2bGxssHr1agQHByMoKKjexyYiqg8mHUSkK0nJXxOpviIiIjB9+vTo+mzb1PrXzZs3sXXrVuzYsQNz5szB+vXr4eLighMnTmDNmjVYtGgRzpw5g1mzZuntt3z5cuzfv79ex4iLi8Off/6JmTNn1lqnVqtx+PBhKBSKWut++OEHnDp1CufPn8eyZcvg5OSEdu3aYePGjZDL5XBwcNBtW1RUpBup8fHxwSeffILo6GgMHDgQ+fn5+OOPP2q137t3b91juVwOJyenWtsY+nc6cOAARCJRvV57Q2tq/YeIHg2TDiIialEUCgVmz54NX19fhIaG4vfff8czzzwDb29vzJs3DyEhIdixYwdUKhWsrKx0+8XExCAmJqbex+nWrRt+++033fPevXvjv//9L1q1alXnPv/85z8xbtw4zJs3D7169cJPP/2kN2Jx9OhR3WO5XK63b4cOHbBlyxYIBIJ6x3jw4EFYWVmhvLwcU6dORUxMDAIDA+u9PxFRfTHpICIio2knezbH0pbz58/HjBkz8NFHH+mWrV27Fjdv3oSvr69uWZ8+fWrN+XhUFRUVUKvVsLOzq3ObyspKJCYm4sMPP4RarYZGo9FLeury0Ucf4cCBA7C1ta33SEx1w4cPR2VlJQoLCzFjxoxa621tbRtlrocxo2dkudgPLBeTDiIialFsbGywceNGvWUqlQp9+vTBzp07dcuqX4qklZ+f/9D2xWIxxGKx3jLtXJBhw4YZ3Gfz5s1o164dtHfeLikpgY2NTb1GLebNm4d58+ahb9++D93WkO3bt2P8+PHYvn07/P39kZ6ejjZt2jxSW0REdWHSQURELc7cuXNx+fJl2NjY6C0fM2aM7rFara6139ChQx/a9v1favWW5ebmwsfHB7t27aq1fd++fXUjIKGhobpjq1Qq3fO9e/c+9Lg1jRw5staymq9JIBDgn//8J0aNGgV/f38AwNixY/H777/Xa5SlITXn0TNqOOwHlotJBxFpS1JGmzsOskxNsX/duXMH27dv153sGxrpMDQR+1Evtzp//jw6dOhQa3lFRQWUSiWkUikA4MiRIwCAkydPYsGCBdizZw9sbW2NPp5cLse6detqLddePlVaWgqhUAihUIg9e/bAwcEBu3fv1m03fPhw3eP333+/zhGaxtAU+w8RGY9JBxERtTg2Nja6srgqlQpZWVkA9Ec6gKpKVydOnHikE//qfvzxR4wfP77W8oKCAtjY2NSa63Hy5EkAwIIFC7B8+XKjJoefOHEC69atw88//wxvb28EBwfj2LFj8PHx0SUi+fn5uspVNRMpuVyum2BORNRQeHNAItKVpCSqr4iICNT38oem2L8UCgV27tyJbdu2oX379hgwYAAAYOfOnbo/27dvh5WV1WMnHLt27cKtW7fwzDPP1Fp369YtODs76y0rLCzE7t278emnnyIzM9PgiEVN2onnK1aswI4dO5CQkKBXaSsnJwezZs1Cbm4uACAlJQVt2rTBCy+8gOHDh+v9AYARI0bUWmYuTbH/EJHxONJBREQt0vnz57F48WJ06dIF7777Lvr37w+g6gReKBQiKSlJd5O/yspKFBUVGdW+s7MzTp8+jY8++ggrV66ESCSCUqnErVu34OrqCisrK+zduxd+fn56+y1duhQ9evRA586dERMTg/DwcIwePRrAX3M+akpMTERFRQVEIhFmzZqFmTNnIjo6WneDwfHjxyM9PR1vvPEGvvrqK/z666/o2rUr5syZU6stuVyOAwcOcKSDiBoUkw4iIjJac57seezYMWzbtg03btzArFmzMGzYMKhUKt36iRMnIj09HTY2Nro5EHFxcQZv9PcgGzZswFtvvYX33ntPV1mqrKwM48aN0x3Pzc1NV7pXpVJh2bJlOHXqFL799lsAgJ+fH2JjY+Hu7g7grzkfgP59Ovz9/bF48WL06NEDr732GiIjI3WjN1qzZ8/GG2+8gbfffhsXLlzA2rVrjXo9psZSqQSwH1gyJh1ERNSiFBQU4Pnnn8eAAQN0v+YLBAJIJBIAwNatW2vt88QTTxg9iVytVuObb75BUFCQbpmjoyN+//13lJeXo7KyEnZ2drr5GiqVCsnJyfj444/h5eWl20ebcNSciF79uUQiwahRo1BaWop58+Zh0KBBteIRCoVYunQpfv/9d0ilUnTt2tWo10NE9Dg4p4OIiFqU0aNHY/DgwXqXDwmFQr27hzcEoVCol3BUZ2trC3t7e70J4iKRCBs3bkSPHj0M7vOf//zngc+BquTDUMKh5ejoiGHDhmH58uV1bhMXF2eWS6u0o2eNfmBqUtgPLBeTDiLSlqQ0dxhkodi/6k8obJyvZWOqYZkb+w+RZWDSQUREREREJsWkg4hYkpKM1txL5lLzwf5DZBmYdBARERERkUkx6SAiIqNxsic1NGNGz8hysR9YLiYdRERERERkUkw6iIiIyOw4ekYA+4ElY9JBRCxJSSbF/kWPg/2HyDIw6SAiIiIiIpNi0kFELElJRmPJXGos7D9EloFJBxERERERmZS1uQMgIqLmRzvZs6mUtoyLi4NCoTB3GISqfwuZTGb0fhEREZg+fXp0w0dEzQn7geVi0kFERM1aREQENBoNNBqNuUMhADKZDJz4TUQ1MekgIqJmzxJOctevXw+FQqH9pdfc4TS6pjZ6RubBfmC5OKeDiFiSkkyK/YseB/sPkWVg0kFERERERCbFpIOIWJKSjMaSudRY2H+ILAOTDiIiIiIiMikmHUREZDTtZE9zx0GWw5jRM7Jc7AeWi0kHERERERGZFJMOIiIiMjuOnhHAfmDJmHQQEUtSkkmxf9HjYP8hsgxMOoiIiIiIyKSYdBARS1KS0VgylxoL+w+RZWDSQUREREREJsWkg4iIjMbJntTQWCqVAPYDS8akg4iIiIiITIpJBxERURNQWVlp7hDMiqNnBLAfWDImHUTEkpRkUuxf9fPVV1+ZO4Qmif2HyDJYmzsAIiKiliYrKwuRkZFQKpWwtraGUPjXb4C7du3C/v37UVlZCZFIhLVr16J169ZmjJaI6PFxpIOIWJKSjMaSuY/Hy8sLVlZWyMrKQnp6OtLS0nTrsrOzkZ6ejqysLFhZWbX4hIP9h8gyMOkgIiIyg9DQ0IduM3To0EaIhIjI9Jh0EBGR0TjZ8/HVJ6FoSUkHS6USwH5gyZh0EBERmUFQUBB8fX3rXN+mTRu0b9++ESMiIjIdJh1ERERmIBAIHjiSMXToUAgEgkaMyLw4ekYA+4ElY9JBRCxJSSbF/lW3ByUd9Znz0RKw/xBZBiYdREREZtK5c2d4enrWWt66dWt07tzZDBEREZkGkw4iYklKMhpL5jYMgUBgcEQjNDS0RV1a9SDsP0SWgUkHERGRGRm6xKolVa0iopaBSQcRERmNkz0bTvfu3dGqVSvdc1dXV3Tr1s2MEZkHS6USwH5gyZh0EBERmZFQKNS7xGrIkCEQCvn1TESWhZ9qREREZlY96Wipl1Zx9IwA9gNLxqSDiFiSkkyK/evh5HI5RCIRRCIR5HK5ucNpUth/iCyDtbkDoIYlk8mizB0DVX1JmjsGImo+rK2tMWLECAgEAlhZWZk7HCKiBtfskw5LOsl+3BNVmUwWJZfLo/krmXnFxcUBgKA5TYTTlqTkr4lUXxEREZg+fXp0fbZtSv1LoVCYO4Q6VVRUQCAQNNkYIyIizHLcptR/iOjRNeukw5JOshvqRFUul/OD2cwUCoX235OImhCFQoEzZ8402cuXvL29AQAajcbMkdQWFxcHjUbD7xciemTNOukALOckmyeqRNScaCd7NqcRPcByvjMam0KhMHkyZMzoGVku9gPLxYnkRERERERkUkw6iIiIyOxYKpUA9gNLxqSDiFiSkkyK/YseB/sPkWVg0kFERERERCbFpIOIdCUpieorIiIC9Z1Ezv5Fj4P9h8gyMOkgIiIiIiKTYtJBRERG42RPamjGjJ6R5WI/sFxMOoiIiIiIyKSYdBAREZHZcfSMAPYDS8akg4hYkpJMiv2LHgf7D5FlYNJBREREREQmxaSDiFiSkozGkrl/KSsrM3cIFs3S+w9RS8GkgywGv/iJyBRycnKQkSWKxlEAACAASURBVJEBABg0aBAAIDk5GXl5eSgpKcHgwYOhVCoN7vvbb781eDz//ve/H7herVbj/PnzuHXrVoMfm4joUVmbOwBqmg4fPowrV64gMjJSb3lYWBi2b98OobB2vnrq1Ck8+eSTes87duwIZ2fnOo+j0WgwZcoUzJ07F927d8e9e/cwa9YsfPPNN7W2zcnJQWVlJXx8fDBo0CAcPXoUycnJcHJygp2dHUJDQ/Hrr79CJBLV2ve3335D//79jXkLiOgBtJM9G7u0ZU5ODtzd3Q1+BpnKsWPHcPDgQWh/bddoNFiyZAkiIyNRWVmJtm3bGvzcAYAPPvgAR48eRVhYGNRqtcG48/PzceTIEaSlpeHvf/+7wXa2bdume7xlyxaEh4fXGe9nn32GLVu2YOLEiZgzZ44xL9WsIiIiMH369OjHbUehUDRANC1TRESEuUNosH5ATQ+TDqpFo9Fgw4YNBr/80tLSoNFoDO4XExODPXv2AABKSkqwdOlSbNmy5YHHOnPmDDIzM9GpUycAQEVFBS5evKi3TXJyMgIDAxvti5+Imq6NGzfi559/RmhoKEJDQ9GrVy9YWVmZ9JhhYWH45ZdfkJWVBQC4dOkS2rVrB7lcjlWrVqFbt271amfTpk0Gf4QJDQ0FAPj5+cHHxwdpaWl66319fQH8dUJ49+5dREREGDy53rBhAw4dOoStW7di/vz52LBhA1599dX6v9hmTqFQ4MyZM5DL5eYOpdmJi4uDRqMBJ+2TqTDpoFr27t2LgIAA9OjRA6mpqZg2bZre+uHDh+s9N3Sivn37duTm5mLMmDG11m3evBk+Pj66x+Hh4XUmC7/88gvef/99bNu2rdG++Imoabtz5w62b9+O7du3w9HREYMHD8bQoUPRp0+fOj9LHsf48eMBAJGRkSgpKcH8+fMBACdOnMC+ffsgEokwevRoFBcXo6KiAnPnzsXmzZuRn5+P4uJihIaGwtnZGa+88spDE6SMjAzExsbqLQsLCwMAXL58GZs3b8Zrr72GGzdu6G1TWlqKFStW4M8//8SXX34JLy8vrF27FrNmzUJaWhreffdd2NvbN9RbYhINNXoml8t54vwIFApFnT8qNnYc5hhFJdNj0kF68vPz8fXXX0OhUGDz5s24dOmSXlIhl8tx8OBBvS/OMWPGQKPR6JKM6dOnY8+ePTh69ChsbW312h81ahSsrau6XUJCAo4fP47o6GiDsVy8eBHz58/H+++/D19fX90Xb2N88bc090tSRps7DrJMpuxf9+7dw65du7Br1y7Y29tjwIABGDp0KPr16wexWNwgx4iNjUVaWhqWLFmCzMxMjBgxAuHh4fjhhx+Qn5+PAwcOwN3dHV9++SWKioowbtw4jBs3DkDVHJAjR44gLCwMGzdu1P3gsWzZMrz33nsAgAULFugdr65Lp4RCIfz9/WFtba33GXb69GksW7YM7du3xzfffAOpVAoAcHJywoYNG7BixQo8//zzeP311zFy5Mhm9/nHzyciy8Ckg/Ts2bMHubm5eOWVV1BQUIDvvvvuofvs3LkT58+fxwcffICdO3ciOjoakyZNgkqlwvz58xEdHa37klMqlbC1tYVGo8HKlSsBADY2NrXaPH36NN5++21ERkZi9OjRABr/i5+Impfi4mIcOHAABw4cgFgsxlNPPYXQ0FAMGDDgkX/lVyqVWL9+Pc6dO4eoqChMmjQJQUFBmDFjBrp3745evXohOTkZ7u7uSE5ORr9+/erV7sGDB3WfPYsWLdItf/fddyGTyfS2jYuLq7OdlStX4ueff8aAAQN0n3GGvPzyy9i4cSPOnj2r+8GGiKgxMekgPc8//zzGjBmDd999F5MmTYKnp2ety46qX161Zs0adOrUCbGxsbh37x4WLlyIyMhI3cm/RCKBQCDQba9NOrZs2YLKyso643j77bfxzjvv6BKOxv7ibwgymexcgzZoQgKBwPPpp5+Gq6uruUNpcq5evWruEJqyKJlMFlWfDRv7GvuysjIcPnwYhw8fBgAMGDAAVlZW8PPzM6odGxsbdOrUCZGRkVi1ahXmz5+PIUOGoFevXpBKpdi6dSuOHTuG3r1748yZM5g1axYAoLKyEteuXUN5eTmmTJmC7OxsTJ48Wfd5WFhYqHf5aXR0NHr27IkFCxboRiq0VCqV3kTy6qZOnYrZs2dDJBLpPsvqMnny5DqrbDVl2pK5vGSKqHlj0kF6JBIJvv/+e9jY2OD5558HYHjORnXXr1/H9evX4ejoiMDAQN08jd27d2Pt2rWYNGkSvv76a4hEIl3SsW/fPixatAgvvviirp309HTd6Me6devQpUsX3brG/uJvIN0bqiFT02g0uH37Nm7fvm3uUIhMQiAQ6P0AYsx+a9euxerVq5Geno6TJ09i7dq1AICvvvoKQ4YMwcSJE9GmTRt4e3vDx8cHlZWVCAsLQ3BwMKytrRETE4OIiAj88MMPulHf0NBQ7Ny5s9bx7OzsMGzYMEybNg1Hjx7FlStXdJ/BNjY2mDBhAm7fvg1/f38AgLu7u669hzly5EiDXXJGRGQsJh2kJyUlBatWrULPnj0xefJk2NnZYd26dRg5cqTB7ffu3YuFCxdi8uTJ+OSTTxAeHo7y8nK89957eOONN+Dr64uBAwfi66+/RkREBDQaDYRCIdasWQMXFxcAVZNCP/30Uxw4cADDhg0DAL2EA2j8L/6GoFarGyx7MTWBQDD9+eefn6GdMEv6PD09H1j6uSVSKBRYv379wvpM9pTJZFERERHRDfFL9dKlS7Fjx46HbicWi9G/f3/d5VV2dnaPPFF206ZN+N///V/ExsbCz88Ply9fRlRUFBwdHSEUCtG/f3+sXLkSH3/8MQDA2toau3btAlB1aaevry+USiWsrKwwYcIEAFU/eGgf+/j46PYFACsrKyQkJGD16tX46KOPdEnHoUOHAAAjR47EZ599phdjQUEBfv/9d4PzNVQqFfr06WP0625sLJVKAPuBJWPSQXocHBwQHh6OgIAABAQE6C5FyM3NrXVdce/evSEUCtG9e3cMGzYMn3zyCQBg3759OH78OPLz8/HVV1+huLgYt2/fxrBhw3QTy7UJB1A1uuLo6IitW7dCLBZj9+7desdJSEjA6dOnG/2L/3GdO3eu2VxeJZPJst3c3BAcHGzuUIgemb29PQYOHIihQ4eib9++DfarflFREUJCQhAVFYWxY8fim2++QVRUFIRCIdRqNYqKigCgzkuXsrOzdSMSeXl5eqPH+fn5tSoEHjp0CAqFAgEBAfj8888Ntvnhhx9iw4YNDfHyiIgaBZMO0uPh4YHXX38dQNUX6OXLl9G9+4OvEnrrrbf0ng8ZMgTt2rWDu7s7HB0d4eDggGPHjqG8vBwSiaTW/hKJBG+88QYAGLy8JzU1FcePH8eIESMa9YufiJo+JycnXcnc3r17m6Rkrre3NxYtWoRPP/0Uq1atglgsRmJiIkJCQrB48WLk5+dj1apV+PDDD3Hv3r1ak7nPnz+PwMDAeh/v3//+NyZOnKi787j2h5HqhEIh0tPT0aZNm8d7cU0IS6USwH5gyZh0kJ6UlBT8/PPPiIuLw59//omgoCB8/fXXRrXh7OyMHj16AKi6dKqiogIDBw7Evn374Onp+cB9tSMh2dnZaN26NTQaDX7//XcEBgY2+hd/S8KSlGRKDd2/WrVqhdDQUAwdOhRyudykJWCLioqwcuVKxMXFYdCgQdi5cyfu3r2L48ePY+bMmZBIJPj8889hZ2eHf/zjH3jnnXd0I68VFRUQiUQ4cOAABg0aBEB/dBWouvSpLiqVCpWVlaisrMTZs2dx8uRJFBYWIj8/HxUVFYiPj9dLOkaMGGGy98Gc+PlEZBmYdJCetLQ03LlzBy+++CKWL18OR0dH3bqa8zrUavVD25szZw4uXLgAgUAAV1fXh5ZqdHBwwNixY3WlbtVqNby8vLB48WJERUWZ5YufiJqOV155Be+++y6EQmGjHM/BwQFDhw7Fe++9p7tcq1WrVggMDERISAh69uypm6D+5JNPYtu2bXBxccHUqVORmZmJF198EZWVlbqJ3lKpVK8SVc1RVu2NUydPnozvv/8eP/74I0aOHAk7OztIpVJ06NABo0aNQnZ2tl6y1adPH6xZs8bg+6JWq3WjyURE5sKkg/QMGTIEQ4YMqbV87dq1eOKJJ/SW/fHHHw9tb9OmTVCpVNBoNLqbAlZX/Ytca/78+QaTk7t37zbaF39Lw5KUZCxjJns2ZP962GipKQwcONDg8pr30wD+iu/bb7/VLdNoNLrPp5rVAJ2dnfXuQK6dV6b9keell17Sras+56pr16567XzxxRd1xi8UCrF69eo61zd1/HwisgxMOqheaiYcQNVE8ur27NljcN8HXfpgTLWkxvziJyJqKI9SqpeIyNI0zvg0URPAL36ihqOd7GnuOMhyREREgJOHif3AcjHpICIiohYvKSkJiYmJRu1TVFSEEydOGH2s/fv36z2Pi4tDRUUFLl68aHRbRM0FL68iIiIiszN3qdQ1a9bgqaeeMup+RQUFBYiJicGcOXMwbNgwDB8+3OD8RaVSicOHD+ueL1myRDdvJykpCdu2bUOPHj3w5ZdfYujQoXjuued02x46dAirVq3Sa6+kpER3w9KMjAxdAYLMzMx6zbc0haysLHh5eT12O+buB2Q6TDqIiCUpyaTYv+hxNEb/uXXrFk6dOoXz589j2bJlcHJyQrt27bBx40bI5XI4ODjoti0qKtLdLNfHxweffPIJoqOjMXDgQOTn5xs86a85B1JLo9Fg2bJlSE9PR1hYGDQaDTZu3IiNGzcCqJqzGBUVhWHDhmHQoEE4evQoAOiqOAJA//79dY+1FRobS3p6Og4fPowjR44gISGh1k2Eiapj0kFEREQt2ubNmzFu3DjMmzcPvXr1wk8//aQ3YqE92QcAuVyut2+HDh2wZcuWes0bHDNmDJRKJcrKyjBy5EhMnDgRly5dwsmTJwEAffv21T1+GG3Z9/Lyct3jkpKSeu37OFJSUnD48GEcPnwY165dM/nxyHJwTgcR6UpSEtWXMZM92b/ocZi6/1RWViIxMRETJ06EWq2GRqOp1w0nP/roI4SGhmLkyJH1LlSyc+dO7N+/H2KxGIsXL8bmzZsfOe5t27Zh27ZtsLW11T22s7N75PbqotFocOXKFaxZswbPP/88XnjhBaxbt44JBxmNIx1ERETUYllbW0Ob1JSUlMDGxqZeScS8efMwb9489O3b95GO6+bmhs2bN+N//ud/MHr0aABVcz+0jwEgLCwMvXr1wjvvvIPi4mKMHDkSbm5uj3Q8Y6jVaiQkJODQoUP4+eefkZGRYfJjkuVj0kFEREbjZE9qaMbccLKhaW8cq1aroVKpdM/37t1rdFvaCeLVaUdQrl69ikuXLqG8vBz/93//h927d0MkEunuc9W3b1+D97zav38/Bg0apKt6NWjQIIwZMwYAUFZWpnv8OJdXaTQaZGVlYeXKlThy5Ahyc3ONbqPmpWePIUomk0U1VGONqFStVvc7d+7cOXMH0hQx6SAiIqIWTXvD2JMnT2LBggXYs2cPbG1tjW5HLpdj3bp1tZbPmDEDGo0G06dPR9euXWFtbY3vvvtOb4K6MV566SX87W9/A6A/kfxBd6avD+0ID+9r9cgkQqFwBoAZ5g6kKWLSQURERGbXFEbPtJO4FyxYgOXLlxt18n3ixAmsW7cOP//8M7y9vREcHIxjx47Bx8dHl4gcOXIEQqEQ/fv3h6enJwCgoqJCN1JR/TEAjBs3DlOnTq11LG3CUd/l9SEQCNC6dWtMnz4dc+fOxaVLl3Do0CEcOXKk3pdXNUT1KoVCgfXr1y9sbqOoMplsHYDpGo2Goxx1YNJBRCxpSibF/kWPo7H6T2FhIXbv3o01a9Zg2bJlWLdu3UNP4rWXTa1YsQK5ublwcnJCTEwM1q5dCwDIycnB8uXL8fXXX8PDwwNCYe36PTY2NrqRir59++oe13W8nJwcTJs2TbdMWwlLa+bMmXj22WeNeu01CYVChISEICQkBLNnz8bVq1d1FatSU1Mfq21quZh0EBERUYu3dOlS9OjRA507d0ZMTAzCw8N1k7q1czxqSkxMREVFBUQiEWbNmoWZM2ciOjpad4PB8ePHIz09HW+88Qa++uqrR6oudenSJezcuRNKpRLTpk1DUFCQ3h3N+/fvX+sO5w1JIBAgODgYwcHBmDlzJlJSUnDkyBEcPnwYV69eNdlxyfIw6SAiXUnK6dOnmzsUaiaMmfTblPrXlStX8OOPP5o7jGbnypUrRt2puyGZuv+oVCosW7YMp06dwrfffgsA8PPzQ2xsLNzd3QH8NecD0J8s7e/vj8WLF6NHjx547bXXEBkZiQEDBui1P3v2bLzxxht4//33sWLFCpSXl+uV5K2oqEBYWBgAwMvLS/cYABwdHbF8+XI8/fTTePPNNyGRSLBo0SK9CldlZWV6zwEYnIzeUAICAhAQEIBXX30VN2/e1I2AJCQkmOyYZBmYdBARUYsQHh6OFStW4MKFC+YOxSBtMjR27FgzR1KbVCpFeHi4ucMwCZVKheTkZHz88cfw8vLSLdcmHB06dNDbvvpziUSCUaNGobS0FPPmzTN4R3ChUIilS5fi2rVreO2113D58mU899xzuvU2NjaIjY19YIytW7fWPV6wYIFxL9CEfH19MWXKFEyZMgVZWVnmDoeaOCYdFiYuLg4KhcLcYbRoDTGRjqipawqTfo1lZ2eHhQsXmjuMOmmTjvnz55s5EvMwV8lckUiEjRs3GpxvAQD/+c9/HvgcqEo+DCUcWo6OjpDL5fjXv/5Va92WLVuMjLhpqp6wPQ5zlk4m02LSYUHi4+MXAhDwpNf8mtOJGBFRS1dXwtEYAgICzHZsosbEpMPC8GSXiIiao+Y4ekYNj/3AcpkvtSeiJuN+SUpzh0EWiv2LHgf7D5FlYNJBREREREQmxaSDiHQlKYnqKyIiot6Xc7J/0eNg/yGyDEw6iIiIiIjIpJh0EBGR0bSTPc0dB1kOY0bPyHKxH1guJh1ERERERGRSTDqIiIjI7Dh6RgD7gSVj0kFELElJJsX+RY+D/YfIMjDpICIiIiIik2LSQUQsSUlGY8lcaizsP0SWgUkHERERERGZlLW5AyAiqkmhUJg7hGYrIiKiXtsNGDAAbdq0wdNPP40XX3wREonEqONoJ3uytCU1lIiICEyfPj36cdu5cuUKfvzxxwaIqGW5cuUKgoODzR1Gg/UDanqYdBBRk6JQKHDmzBnI5XJzh9LsxMXFQaPRoD6TbktKSpCYmIjExETs2rULa9asgZeXVyNESWQ64eHhWLFiBS5cuGDuUAzSJkNjx441cyS1SaVShIeHmzsMsmBMOoioyZHL5fU6cSZ9CoUCGo2mXtseO3YMV65cwYYNG3D69Gm8+eab2Lx5M0QikYmjJDKsIUbP7OzssHDhwgaMqmFpk4758+ebOZKmi6OolotzOoiIJSlbIDs7O8hkMqxevRr9+vVDUlISduzYYZJjsX/R42D/IbIMHOkgMgOZTHYPwBWNRvNV+/btv/z+++9V5o6JWiahUIiIiAicOHEC//nPf/DSSy9BIBCYOyyLl5ubiy1bthhc9/HHH+s9f/nll+Hh4dEYYRERmQxHOojMQwqgt0Ag+CI5OfknuVxuZ85gWJKyZQsJCYG3tzcyMjKQnJxcr31YMvfxuLq6Yvfu3fj3v/+t+6NVfdmePXvg6upqxkjNj/2HyDIw6SAyA4lE4igUCp8G8CeAUI1Gs87cMVHLJRAI0K9fPwBAQkKCmaNpGaysrDBkyJCHbjd48GBYWVk1QkRERKbFpIPIDI4fP1545syZgwKBYCCAVACTevXq1dPMYVEL5ubmBgBISUmp1/bayZ4mDMnihYaGPnSboUOHNkIkTYMxo2dkudgPLBeTDiIziouLKxAIBGsAQK1Wc6YkmY2zszMAID8/38yRtBx9+vSBg4NDnesdHBzQu3fvRoyIiMh0OJHcwshksihzx0BV1Vbqu61QKIxVqVQrAYwGIABQv5qnRA1Im3QUFxebOZKWw8bGBgMHDsS+ffsMrh80aBBsbGwaOSrzYalUAtgPLBmTDgsik8mi5HJ5NG+qZl5xcXEAIKjvB+Yff/yRIpPJUgAE9O7d2/OPP/7INmV8htwvSRnd2MelpkMsFgMAKioqGrxt9q+6DR06tM6koz6XX7UE7D9EloFJh4XhTdXMT6FQaBMPY+QCCNBoNB0BNHrSQUTm0bdvX0gkEpSWluotl0gk6Nu3r5miIiJqeJzTQdQEaDSaO/f/djfH8VmSkozFkrkNw9bWFk899VSt5f3794etra0ZImp62H+ILAOTDqImQCAQ3AYAtVotNXcsRNS4DFWoaklVq4ioZWDSQdQ0lNz/W2TWKIjqiSVzG07//v0hEv31X18kEhkc/bB0LJVKAPuBJWPSQUQW7dixY3jYpRnFxcUYMWIEbt++rbd80KBBde7z1ltvGVz+97//3fggqUWzs7PTm7/Rr18/2NnZmTEiIqKGx4nkRGTR/Pz8MH/+fIwcORJt27Y1uM3Jkyfh5OQEV1fXerd76tQpg8sNFREYOXIkbt26BXf3qik72scqlUrvF26gKtFh4tLyhIaG4ujRo7rHLRFLpRLAfmDJmHTUUFZWpisdSdRSWEpJyt69exv8hVij0WDSpEl6y0pKSvDHH38AAPbt24cxY8bU6xhqtRoaTdWtVFQqFaysrB66z/79+zFo0CDs378fQNXlNPv378fBgwdx7tw5XZJx4MABXLhwoV5xNCeW0r9MaeDAgQYfE/sPkaVocUlHTk4OKisr4ePjg0GDBuHo0aNITk6Gk5MT7OzsEBoail9//bXWr48A8Ntvv6F///5miJqI6kOtVuPIkSO4ceMGSkpK0KVLFwBAeXk5vvjiC7z55psAqpKFPn36AAByc3Nx+vRpLFy4UO8X5oKCAgDAE088AXt7ewCAq6srVCoVlEollEolxowZg/Lycr1Ep7CwUJfAFBYW4siRI3XG6+XlhQMHDuieX7t2DR06dGiIt4KaGUdHR/Tr1w8CgQBSKetJEJHlaXFJx7Fjx3Dw4EHdNd4ajQZLlixBZGQkKisr0bZtW4MJBwB88MEHOHr0KMLCwqBWqyEU1p4Sk5+f/8CTDKKmSFuSsrnf4+WTTz6BUChETk4Oli1bhjZt2uD111+Hl5cXvv32W13SIRQK8cknnwAA/vWvf8Ha2hpSqVT3fzc+Ph5r1qxBUlIS/Pz8sGnTplr/3/v27Ys9e/Zg+PDh2Llzp255aGio7nn1JKakpAQTJkwAUJUEAYC/vz+Sk5N121y4cAGjRo1q6LfFJCIiIlDfX58tpX+ZGitWGcb+Q2QZWlzSERYWhl9++QVZWVkAgEuXLqFdu3aQy+VYtWoVunXrVq92Nm3aBGdn51rLW+q1uERNwYABA3D8+HG0bt0aO3bswPbt23Hjxg24uLjo3fNAIBBgwIABuHnzJn766ada7WzduhUjR47E559/js6dO+P48eMYMGDAY8VmZ2eHbdu2AYBuxNTBwQHW1ta4c+cO7OzscPPmTQQEBDzWcejBFAqFuUOoU1lZGYCmG2NERIS5QyCiZqzFJR3jx48HAERGRqKkpATz588HAJw4cQL79u2DSCTC6NGjUVxcjIqKCsydOxebN29Gfn4+iouLERoaCmdnZ7zyyiv1upabiBpXVlYWlixZgsDAQMyaNQsdOnRAYmIinJycam37448/Yvr06fjss890yxISEhAfH4+oqCh8/vnnGDt2LJYuXYr+/ftDIBBArVYjOTkZlZWVmDFjRr3jMjTSAVRdvnX06FFIpVI8+eSTEAgEj/HqG09znOypUChw5swZyOVyc4dikDYx1s4Zakri4uKg0WhMOtpgzOgZWS72A8vV4pKO2NhYpKWlYcmSJcjMzMSIESMQHh6OH374Afn5+Thw4ADc3d3x5ZdfoqioCOPGjcO4ceMAVFWVOXLkCMLCwrBx40bdSMeyZcvw3nvvAQAWLFhgttdGRFU/LDz33HOIjY3VXSqZnJwMb2/vWttOnDgRrq6uuqRDqVRiyZIlmDp1qm6eRseOHeHs7IzvvvsOY8eOxYgRI+Dq6gqBQID3338fr7zyii6ZAKrmcVR/rmVopAMARowYgWXLlsHe3h6RkZEN90aQQXK5nJfpPAKFQtEkkyEiaj5aVNKhVCqxfv16nDt3DlFRUZg0aRKCgoIwY8YMdO/eHb169UJycjLc3d2RnJyMfv361avdgwcP6pKORYsWmfIlEFEdEhMTa13+8cUXXwCo+r+vVqtr3XdDW6JUa/ny5bCzs8PEiRP1ls+dOxdTpkyBj48PYmNj4erqir59++pK8GqTCaDqEkvt8wddbhkfH4+SkhL0798fEokEKpUKPXr0MPJVE1mO5jh6Rg2P/cBytaikw8bGBp06dUJkZCRWrVqF+fPnY8iQIejVqxekUim2bt2KY8eOoXfv3jhz5gxmzZoFAKisrMS1a9dQXl6OKVOmIDs7G5MnT9ZdBlG9Wg0AREdHo2fPnmZ5jUSPwhJKUgYHB9dKIjQaDb788kusX78ec+fOxYsvvljnZZGrV6/GmTNnsGHDBjzzzDMAqm4aOHz4cAwcOBBRUVH44IMPsH37dqPiKioqwr59+1BWVoaZM2ciJSUFZWVl2LJlC3r27Im2bdvi5s2burkdrVq1erQ3oAmzhP5F5sP+Q2QZWlTSIRAIsHbtWqxevRrp6ek4efIk1q5dCwD46quvMGTIEEycOBFt2rSBt7c3fHx8UFlZibCwMAQHB8Pa2hoxMTGIiIjADz/8oDt5qV6thpom3n+lZVGr1Th58iQ2btyIkpISrFy5Ert378aWLVvw8ssvIywsrFZ/GDt2LF544QV4+CIGMgAAIABJREFUeHjg4MGDAKouqdQ+BqrmgBhzA0GgqjxvWloaPvzwQ3To0AEBAQEYMmQIVq1ahdTUVMyYMQOvv/46CgoKMHv2bKxZswaOjo6P/yYQERE1IbVrvlq4TZs2obKyErGxsYiNjcWSJUtgbW0NR0dHeHh4oH///li5ciVeffVVAIC1tTV27dqFlStXwsrKCr6+vlAqlbCyssKECRMwYcIE3TXcEyZMwFtvvWXmV1h/1SezAlXlfmtOsCwtLa213+HDh7FmzZpay7WlhA2peffmU6dOIT8//4HxaTQaTJ48GefPnwcA3Lt3D1OmTDG4bU5ODjIyMgBAdwlNcnIy8vLyUFJSgsGDB0OpVBrc97fffntgHC2BtiRlc3bnzh3ExsYiKioKzzzzDD799FM8++yz2LJlC0JDQ/Hxxx/js88+w8WLF/Hcc89h8+bNevv7+vrC09PzgcdwdXXFnTt3cOfOHVhb//WbzZgxY3R/hEKh7jEAODk54e9//zueffZZBAcHw8bGBgCwZ88eTJkyBS+//DKeffZZhIeHo127dpgyZQpycnIa+N1peBEREajv5Q+W0L/IfNh/iCxDixrpAKoudQgJCUFUVBTGjh2Lb775BlFRURAKhVCr1SgqKgKAOk9Qs7Oz4e7uDgDIy8vTuydHfn4+pk2bZvoX0UDeeust9OvXD+Hh4QbXl5eXY9q0aZg+fToGDx4MoCoR2LBhg+4OytWlpaXVOdEwJiYGe/bsAVBVxWfp0qXYsmXLA+M7c+YMMjMz0alTJwBARUUFLl68qLdNcnIyAgMDef8VgkgkwsmTJxESEoLJkycjMDCw1jaBgYFYunQpUlJS9P49tffvqEl7iWV1U6dOxd27d/UuqaxrpLOuOR2+vr7IyMjA+++/r7uUCwCioqKwbds23WcMERGRpWhxSYe3tzcWLVqETz/9FKtWrYJYLEZiYiJCQkKwePFi5OfnY9WqVfjwww9x7949hIWF6e1//vx5gyczzdE777yDqVOnwsHBAWPHjtVbp9FosGjRItjb2+Opp57SLd+7dy8CAgLQo0cPpKam1kqyhg8frvfc0In69u3bkZubq3fSprV58+b/Z+/O46Ks2sePf2bYHBQQzC1NCx6X3IXU/EWYuKSmueYW4PqgqWkuuZOQuaWWSxpSKm6kuOSCwjfTNCOzxDTDJPctETfckG1mfn/Q3A/DDAoKzgDX+/Xq1dz33MthOA7nus8516FKlSrKaz8/v1yDhX379jF58mQiIyNl/RVBmTJlmDt3bp6OdXd3N1oPw5ChLidDiu3stm/fbrSdffhVTrkFquvXrze738bGxmQSu7WSyZ6ioBW3VKkpKSmcP3/e7HsnTpww2n7xxReVjHklXXGrB+J/SlTQcf/+febOnUtcXBwtWrRg27Zt3L59m9jYWIYNG4ZGo2Hx4sU4Ojoyb948JkyYgFqtxtvbm4yMDOzt7YmJiVGG7+RMjanVai31oz2R6tWrM2vWLCZMmKD0ZBjs2bOHhIQEli9frgwHSU5OZuXKlYSFhbFmzRpOnDhh1Kjy8vJi9+7dRhN1O3fujF6vV4KMIUOGEBUVxf79+40WawPo0KGDMmQlPj6e2NhYgoODzZb9zz//JCgoiMmTJ1O1alUlOJT1V4QQQliDzMxM+vfvb7Zt4O/vr7y2sbHh+++/f5ZFE8IiSlTQUaZMGVq1asWkSZOUSaRubm54eHhQr149GjdurGSkevXVV4mMjMTV1ZX+/fvzzz//0KtXLzIzM5Wn3k5OTkapMova8CrI+jm//fZbypYtazTHwtfXFy8vL6MF1aKiokhKSmLQoEHcuXMn16e12W3bto1jx44xZcoUtm3bRnBwMP7+/mi1WoKCgggODlYa+enp6Tg4OKDX65Un1oaAJ7tDhw4xbtw4hg8fTseOHQFZf0UIIYq64tZ75uzsTJMmTUzmNObUtGlTSR6RTXGrB+J/SlTQAeDj42N2v6enp8k+w6TSiIgIZZ9er1cCk5xDJ8qWLcuWLVsKqqiFKiIigsWLF5t9r3nz5ib7Dh48SPfu3encuTMTJ07E39+fihUrmgw7yj68asmSJbz88sts2bKFu3fvEhISwvDhw5XGv0ajMVp92RB0rFu3jszMzFzLPm7cOCZMmKAEHLL+ytOTlJSiMEn9Ek+jKNefVq1aPTboaNWq1TMqjRCWVeKCjqeVvZFclPXt25e+ffsa7UtOTqZVq1YcPHjQ7DkajYaNGzdiZ2dH9+7dgdzHrBucO3eOc+fO4ezsjIeHhzJPY8eOHSxduhR/f39WrlyJvb29EnTs2rWLjz/+mF69einXuXTpktL7ERoaSt26dZX3ZP0VIYQQ1uiNN95g1qxZuWZ2VKvVJsObhSiuJOgQeXb27Fnmz59P48aNCQgIwNHRkdDQUNq3b2/2+J07dxISEkJAQAALFizAz8+PtLQ0Jk2axMiRI6latSo+Pj6sXLmSwMBA9Ho9arWaJUuW4OrqCmSlQV24cCExMTG0bt0awCjgAFl/pSAYUlIOGTLE0kURRUR+JntK/RJPoyjXHzc3Nxo3bkxcXJzZ9xs3bqz8vROiuJOgIwedTsfDhw958OAB9vb2RpmM0tPT+eGHH2jbti0qlYoNGzbw1ltvUaZMGQuW+MmYG0L1qPcGDRrE22+/jZ+fn5L5p3r16gAkJSWZfKE2adIEtVpNw4YNad26NQsWLABg165dxMbGkpyczIoVK3jw4AE3b96kdevWysTy7F/AGo0GZ2dnNmzYQKlSpdixY4fRfeLj4zl06BDh4eH07duXLVu2UL16df766y+mTZuGs7Ozkgxg7ty5fP7558D/1l+BrDkdOddfAeNEAVWqVFHOFUIIIfLK19c316BDhlaJkqTEBR03b97kv//9L5mZmWi1WrRaLRkZGWRmZqLT6bC1taVUqVJoNBo6derEgAEDlHNnzJhBWlqaklc/IyODH3/8kQ4dOljqx3li5oZQPW54FcCIESOArADsr7/+omHDho+8T87FElu2bMlLL71E+fLlcXZ2pkyZMhw4cIC0tDQ0Go3J+RqNhpEjRwJZv7uczp8/T2xsLO3atZP1V4R4hmSyJxw4cIATJ0488gn8gwcP6N69O+vWrTNazb5Fixbs37/f6FidTselS5eUBzr3799XHmqlpaWxYMECJkyYoByfkpJilGZ17NixzJ8/36QMue23NsU1Vaqvr2+u6bxbtmz5jEtj/YprPRAlMOgoV64cEydOpFKlSri4uGBnZ8fmzZupUaMGr776qnLcnDlzlMnlOp2OuXPnEhMTg7u7u5JH/+zZs7i7u5usbLxkyRLc3Nye3Q/1jJw9e5YffviBuLg4/vjjD2rUqMHKlSvzdY2yZcvSqFEjIGvoVEZGBj4+Puzateuxq0EbekISExOpVKkSer2eX3/9FQ8PD1l/RQjxzFWvXp2goCDat29PtWrVzB5z8OBBXFxcjAKO3Jw+fZrhw4czceJEfHx8CAgIICAggC5dupCenk5kZKQSdMTExLBo0SI2b96sPLA5fPiw2evmtl88GxUqVKB+/focP37caH+DBg2oUKGChUolxLNX4oIOyBqSExoayhdffIGjoyNeXl6MGTOGVatWUbFiRb7++mv+/vtvPvjgA1JSUpg8eTKpqamoVCqjhepybgO0b9++WAYckLXi+K1bt+jVqxezZ882SvGXc15HbpPmshszZgzHjx9HpVJRrlw5ZW2N3BgWMTSkutXpdFSuXJnp06czbdo0WX9FCFFomjRpYnbxNr1eb7TmAmT1QPz2229A1pBScwuhmlOzZk0WLFjABx98QM2aNZk3bx6DBg1Cp9MZZQaMiYlh5syZzJs3D41Gw4QJE5gzZ47yfnp6Ou3atVO2DWsRGTwuAYilFOfes1atWpkEHTK0yrziXA9KuhIZdAwYMIDExETmzJlDSEgIderUYfDgwZw6dYq//vqLvXv3smzZMhwcHNDpdHh4eDB48GC6devGqlWrlOu0b9/eaLuo02g0SmYnc1q2bGm2K3jp0qU0a9bMaJ/hD+6jhIeHo9Vq0ev1yqKA2WVfT8UgKCjIbHBy+/ZtWX/lKRTllJTC+hWH+qXT6di7dy8XL14kJSVFSWiRlpbGl19+yQcffABkPaRo2rQpkDXf7dChQ4SEhBg1+u/cuQNAs2bNKF26NJDVC79hwwbq1q3L1q1blf1ffPEFlSpVMipLjRo1WLx4sTK8NTY21uh9e3t7o8DCsBZRUVUc6o+vr68yt9FAhlaJkqZEBh0AEyZMICMjQ9meNWsWcXFxpKWl0bhxY5ycnICsdHaGhvjt27fp16+fck7ObcgKRHr37v0MfoKC5+DgQP/+/fN9Xs6AA7KeCmYXFRVl9txHrf7do0ePPJdB1l8RQhSmBQsWoFaruXbtGrNmzeKFF15gxIgRVK5cmYiICCXoUKvVSuNy9erV2Nra4uTkpHyvHDlyhCVLlnD69GmqV69OeHg4arUayFqEVKPRKNfy8vIymuum0Wjw9vYGsr6zXF1dTb5bfX19qV+/PgsXLizcD0TkS5UqVahVqxYJCQkA1K5dmypVqli4VEI8WyUu6Mhv1qaZM2cqTyNcXV2LdU9HSVZc1l95UkU5JaWwjJKWMvf1118nNjaWSpUqsXnzZjZt2sTFixdxdXVV5ptB1nfJ66+/zuXLl/nuu+9MrrNhwwbat2/P4sWLqVOnDrGxsbz++usATJ06ldDQUObNm6f06O7fv9/sw5l//vmHwMBAk/179+4lKSnJaN5aSkqKsj1nzhxq1KjxdB/GM1Yc6g9kDacyBB0ytEqURCUu6MiZmSk6OpqIiAhOnDhBrVq1mDhxIrVr1zZ77q1bt5RJ5JD1BDz7tsGCBQseOylaCCFE0XL16lVmzJiBh4cH77//PjVr1iQhIQEXFxeTY7du3cqQIUNYtGiRsi8+Pp4jR44wbdo0Fi9eTJcuXZg5cybe3t7KHEFDtj6D7HM5stPr9coQrJwqVKiAh4cHL7zwgnI9rVZL165deeGFF570xxdPqVWrVsoaUhJ0iJKoxAUd2a1atYqtW7cSFhZGu3btCAoKYuzYsYSEhJhNBfvVV1/RoEEDZbtjx465DhsSQjy5kydPsnXrVksXo8g5efIktWrVeib3KomTPXv06MHbb7/Nli1blCQiZ86c4fnnnzc5tk+fPpQrV04JOtLT05kxYwb9+/dXJqTXrl2bsmXLsn79euUBVkxMDA4ODkoP++7du/PV02Hg7+/PiBEj8PPzw83NjZiYGLy8vEzmyVmT4p4q9cUXX8Td3R2VSqWkRRamins9KMlKZNBx7tw55syZQ0pKCsuXL1eyTXl4eDB9+nTGjBlD27ZtGTBgAM899xxjx47l0qVLyvlpaWlcvnwZyOpyr1y5stH1s09CFkLkj5+fH0OHDpWg4wnodDqmT59u6WIUOwkJCSYN/C+//BLICiZ0Op2S/c4g5xocs2fPxtHR0aR3fOzYsfTr148qVarg4+PD/v37CyRwbNCgAa1btyY4OJjp06ezbNkyvvjii6e+rng6rVq1KvHDeUXJVaKCjszMTIKDg9m7dy/vvvsuQ4YMMcmaVL9+fdauXcuMGTNo37498+bNUxZV0ul0fP/996xatYqQkBCWLl1Kp06duH37NgMHDjTJMCKEyL+1a9dSqlQpvLy8LF2UIicuLo61a9cW+bHv1qZWrVomQYRer+err75i2bJljB07ll69euWaGOOLL77g8OHDfP3118risg8ePKBNmzb4+Pgwbdo0pkyZwqZNm4iPjzdKopE99W12Op3OaJL5vXv30Ol0rF27FicnJzp37sz48eMZNmwY3bt3x8/PL9e1RKxFQfWehYWFFVCJCt7t27dRqVRWW8ZH9Z49K4+rB56entOecZHyRK/XN1ar1ZlAB09PT6scY3/kyJEQS96/RAUdtra2+Pj4MHToUKpWrZrrcRUrVmTRokWcOHGCmjVrcuLECX788Uf27dtHs2bNWLp0KS4uLoSGhvLee+9x8uRJZsyYgY2NDW+88QY+Pj7Fdq0OUTxZW0pKLy8vaTg/gbCwMPR6vaWLYcLa6tfT0Ol0HDx4kOXLl5OSksLcuXPZsWMH69at491336Vbt24mQ5i6dOnCO++8Q4UKFdi9ezeQlcbW8BpQevYSExOpU6eOsj8mJuaRw6sWLVpEWloavXv3xtPTk9u3b1O/fn0AfvnlF5KSknBwcOC3336jTZs2RTJjUn7qT1hYGIcPH7bahxaurq4AVvnvNC4uDr1eb9XfvZ6entO8vLyCrfX3+69O//5nVeLi4gBUlhwSW6KCDoC2bdua3d+lSxeTfXXq1OHhw4dERkbSqFEjli9fbjRxz7CSaO3atVm8eDF///03u3btol69ehJ0CCFEMXHr1i327dvHsWPH+Pnnn3F1daVPnz68/fbb2NjY4Ovry5kzZ1i+fDnh4eH4+/sbLRj4qIdcBuXKleP//u//8PDwMOrByO7hw4ekpaVhb2/PmTNnsLe3p0uXLvTr10+ZzJ6Zmcn69euZMWMGd+/eZdy4cfj4+DB9+nS6detGu3btmDx5slHGreJGHlo8GWt9aJGT/H6fTFhYmCHwsJgSF3TkJrfVsDUaDcHBwWbfW7FihdF2zZo1qVmzZkEXTYhCV1xSUopnpySlzLW3t+fgwYPUq1ePgIAAPDw8TI7x8PBg5syZnD171mitH8OaGzmZW4j13r17ysKC5hw9epRJkyah1WpxcHBg4MCBJkOmbG1tqVixIj179qRTp05KcDF9+nQ6dOiAnZ1dkQs4inr9EUJkkaBDCCGEeIQyZcowd+7cPB3r7u6Ou7u7st21a1ezx5lb/DTnvpxPJZs3b86+ffseW4bc0uw+ap0qIYQobGpLF0AIUfxYugtXFD7DZE9L3FvqV/EUGBhISUrBLMyTelB8SdAhhChwgYGBVpudRRR9Ur+EEKLokaBDCFEo9Hq9NAxFoZH6VfxYsvdMWA+pB8WXBB1CCENKygK95pAhQ6RhKACpX+LpFEb9EUI8exJ0CCEKjTQMRWGS+iWEEEWHZK8qZuLi4uQPsIU94SRXLYBKpbLIv8nCTEk5ZMgQli1bRlhYmFWsdisKhrWkzJX6VfxJylwhigcJOoqRf5e3V0lmF8t7gswbV/79f+UCLopVkIahKExSv4QQwvpJ0FHMSJq5okmlUp3/dyXY+pYuS2GRhqF1K126NAAPHjzI0/GGyZ7W8p0j9avoy0/vmSi+pB4UXzKnQwgrkJ6eHg2kAB0aNGhQ1dLlKSwyBt96Va6c1cmWmJho4ZI8OalfQghhvSToEMIKHD9+/LZer18F2Nja2oa+8847NpYuU2GxxoZhaGio2f3Lli1Dp9OZfW/06NFm93/44YcFVq5nqUKFCri4uHD16lXOnj1r6eI8MWusXyJvJFWqAKkHxZkMrxLCSqjV6kl6vb4l8NaZM2dW1q1bd1h8fPz9J72el5dXMxsbm/1qtdp8qzmHb775hm+++eZJb2ekUaNGj3y/sIbCaLVaXnvtNWrVqvXYY5OTk9m2bRsAy5cvZ+jQoQAkJCTwyy+/0K9fP8LCwhg8eLDZ83/55Rez+83NqWrfvj3Xr1+nfPnyAMprrVaLvb290bEtWrSwSOBiY2ND165dCQ8PZ/Xq1QQHBz/y+KSkJOzs7Ka++uqr4/Ny/eJQv4Rl/JsyN9jS5bA0nU5HRkYGDg4ORvtv3rxJuXLlLFQqIfJOgg4hrERcXNydRo0ava1Wq3cD/g4ODq95eXlNTE1N3RYfH5+e3+vp9fp2fn5+Dv379y/4wj5Gzj+K5lhbw3DPnj20atWKH3/8kczMzFyP0+l0/Dv/Bq1Wi43N4zuloqOjadGiBdHR0QB4e3sTHR3N7t27OXr0qBJkxMTEcPz48QL4aZ5M7969+fbbb9mxYwcNGjSgW7duuR576dIl3n33XZv+/ftrnmERgaJZv0TRoNfr0Wq1pKenk5qaSmpqKvfv3+fevXvcvXuXGzduYGtrS9euXZ/4HjExMbRs2TJP9Ti7w4cPM3r0aKKjo3F2dgYgPT2dtm3bPmnWRIu4du0a5cuXR61+toNtTp8+jVarzdNDKYP79+/zxx9/8P/+3/8rxJJBfHw8L7/8svKZ3Lhxg40bNzJkyBBl3/r163n99depUqVKoZalMEnQIYQVOXr06KlGjRo1srGxWarX6/vo9fpIBweH656enpHAj1qtNvbYsWNXHnuhf9nb2+Pk5FSIJX46hdEwfO6551i1apXZ9zIzM0lNTSUlJYXp06dz/Phxfv/9dyCrt6NSpUp89913JCcns337dgA6duxoVN7Vq1eTnp5Oeno6nTt3Ji0tDUdHR+WYe/fu0blzZ+X13r17cy1r5cqViYmJUbZPnTpFzZo1n/yHf0rly5fn008/5b333mPGjBmcO3eOESNGmG0ceXl5odfrS1z9EoVLr9eX8vT0/APYrNVqNx07duyEp6fnR88iZW6TJk2oUKECtra22NnZYW9vT6lSpShVqhQajYbSpUvj5ORE2bJl0el0SmPwzTffpHr16mavmZmZiVarVb6T9Ho90dHR7Nq1i88//5yuXbty69Yt5fi0tDSjf28//fST8nrPnj00bNhQCTiKquXLl/PDDz/g6+uLr68vr7zySp4e3jytJUuW5Lkn3ODOnTt88sknjBkzhtatW9OmTRtsbU2bzunp6ezZsweAV155BVdX18de+/bt2xw+fBiAyMhIHB0dmTBhAgBubm5cuXKFnTt30qlTJ3766Sd+/PHHRz4IKgok6BDCyhw9ejQZ6Ovl5bVQr9ePBnoAw4HhNjY2eHp63idrPpbhL5Mq238rjhw5MsgS5X5ShdEwHDt2LHfu3FEaBadPn6ZmzZrY2dnh4OCAg4MDPj4+xMfHo1KpABg1ahTbt29Ho9GwceNGIKthHRUVZfQHsUuXLgA0b96cqKgo2rRpowzTAvD19VW2fX19lf0pKSn07NkTyGpYALz44oucOXNGOeb48eN06NChQD6DJ/XKK6+waNEiPvroIyIiIvj+++/p1q0bnTt3pkKFChYt25PIXr8ATp48ydatWy1cqqLn5MmT+WqsPaX6QH0bG5tgT0/PBCDp5s2b6PV65d9rYdDpdGzfvt3o37tOp2P48OHMnz+/QO6hUqmYNWsW7777LqtXr1YebkBWw7V58+ZGgYZBamoqMTExfPTRRwVSDku7desWmzZtYtOmTTg7O/PGG2/QqlUrmjZtWij3u379Or/88gvHjh1j1qxZuLi48NJLL7F8+XK8vLwoU6aMcuz9+/eVnqMqVaqwYMECgoOD8fHxITk5md9++83k+k2aNFFelypVit27dwNw/vx5Fi9ezLx580zqrre3t/J6ypQp/Pe//+XcuXNK4AHw/fffs2bNGi5evEi1atXw8/PjnXfe4Z133imYD+YZk6BDCCsVFxd3COjt6enZAJgBGB65l8n9LAYCRSroANOG4dOaP38+EyZM4Pr160BWI9/QO/HgwQMqV67MO++8w5QpU5QgolmzZmzYsIE+ffoUSBlycnR0JDIyEvjfH5syZcpga2vLrVu3cHR05PLly7i7uxfK/fOjefPmbNiwgYULFxIdHU1oaCihoaFUq1aNhg0bUrt2bb7//ntatWpl6aLmiaF+abVaEhMTlaBS5J1Op2P69OmFeo/AwEC+/PLL2SqVakK23bWAWps3b+aXX37B19eX1q1bU7du3UIJQL755hvWrVtntC8pKYn27dsb7TMMlXwSjo6OLFiwgIoVKzJr1izKlCnD+++/b3RMSkoKH3zwAUuXLsXW1paoqCju379PjRo1aNGihck1c+7bv3//E5fvWbt79y7bt29n+/btlC5dmtdffx3gDy8vL8e4uLiUgrjHmjVr6Nq1K+PHj+eVV17hu+++M+qxyP55eXl5GZ1bs2ZN1q1bl+/6lpiYyOjRoylVqhR9+/YFslKSX7161eT3Y29vz1dffYW9vT2TJk3i+vXrtG3bls6dOxMZGan8/+eff5bhVUKIgufl5dVMr9ePAboD2fue75HVq+GAcS+HGljxrMtZUIYMGcKQIUNMvvDzQ6/XK70bp06dYsuWLQD07NmTFSv+99EYuqhfe+016tatq+yfOnUqZcuWfeQ9dDodZ86cITMzU5l8nhfmejogK9jZv38/Tk5OvPrqq4X6JDc/3NzcCAkJYfjw4WzcuJH9+/dz5swZLl68yI4dOwCKTNABWfVrwIABODk5PVUdK6ni4uJYu3atRVcFv3LlCmvWrGHNmjVUrFgRX19fWrVqRcOGDQtsfkCfPn3w8/NTtrVaLU2bNjUbZIwZM4bk5GRu3LiRa0PwwYMHnD59moEDB9KtWzdluKZhOFa7du0YNmwYHTt2NLrGli1beP7557G1tSU9PV35/qpWrZpRg9XQO1KUgoxHefDggWHI6Wa9Xp/i6ekZrdfrN9vb2+88dOjQ3Se5ZmZmJgkJCUydOlWZk5eX4VyffvopMTExODg45DvIjI+P5+OPP6Z27dpUq1aNoUOH8s8//zBx4kSGDRtmNCTXwJBU5KWXXuKzzz4zGbJ35coVIiIiCqzXzRIk6BDCyjRq1KisYU7Hv7uSgEiVSvWjTqeL/f333/+xZPkKy79pEp/qGqmpqWg0WfOaXV1dGThwIJD1ZW14DSjDhHIOZbp37x7vvvuu0b7sczo+++wzhg4dSrly5VCpVEyePJlBgwYpwYThGtm3Dcz1dEBWo2PWrFmULl2a4cOHP9HPXZjs7OzQaDTK51pUhYWFUaZMGerVq2fRhnNRFRYWVqC9kdkZhtRcuXIFtVp9NC/nXLt2zSgjWo8ePfD19UWn0z1V4J6fcz/77LN8X//zzz9nx44dPHz4kIMHD9K4cWN69erFggULmDt3LpD1gCKKZA/jAAAgAElEQVQyMlIJNFatWkWlSpW4du1avu/3JKwoKHcEuqtUqu4ZGRl4enpGqVSqzOwPbfLC1taWZcuWAVmfrZ2dXZ5+z+PHj2f8+PE0b9483wV/7rnnmDt3LtWqVVOG012/fp3Zs2ebfL5RUVEsXLiQhw8fMmrUKDZu3EhGRgZBQUFcu3aNnj17cu3aNUaPHk1mZib+/v7K35KiRoIOIaxIo0aNaqjV6t16vb46cEav109MT0/f/iTZq4qSsLAw9Ho9Q4YMeapGzY0bN3juueeYNGmSkmHKnPT0dCZNmsSsWbOM9levXt3oiZa5OR1btmyhXLlyNG/enGrVqgEY/QHw9fVVtrPP6cjpyJEjpKSk4O3tjUajQavVPjYV7LOUnJzMkiVLiIqKIj09q/qVL19eGV61a9cuC5cw7wz1q379+o+sF8Iyfv311+yb5mdkP8amTZs4fvw45cuX5+WXX873+Yb1eNRqNU2aNOG5555T3qtQoYIyvCopKckkU1Tz5s2pX7++sn38+HGj7X/++YeoqCgga32f0aNHGzVkhw0bZrQop0aj4fPPP1fKcO7cOYKCgujRoweQ9f3Vpk0bozJkH15VXHo9zHjif7yG72KdTodWq1W2d+7cme9r5RxqZ7hudlevXuXnn3/m8OHDlClTBn9/f86dO8fcuXNxcHCgbdu2yrEdO3akY8eOeHt7F+n5GnkhQYcQVsLLy8tFr9dvJ+uP7pq0tLSnWqejqMgecDytv//+G3d3d3788Uejyd2G4VVRUVGULVsWb29vJcNUfuU3H/79+/fZtWsXqampDBs2jLNnz5Kamsq6deto3Lgx1apV4/Lly8rcDjc3tycqV0E6fPgwU6dO5fr167i6utK3b1/efvttqlWrpjwhzG2dEmtTUAGtyJpzUZC9RAkJCSQnJyvbO3fuJCoqaoNKpeqV12u8+OKL1KpVi2HDhlG1alXl951fqamplCpVStnO/vBh7dq1ypCrguwFOHbsmNkhmjnTs+7evdtoojMYT3Y2SElJMcyHeCqFnX535syZbN68OS+HpqhUql06nW6zo6PjztjY2Huenp7THBwcuuT3noYsggcPHuSjjz4iKioq3ymLIev3b24x2Zy/x4cPH1KzZk2aNm1KeHg4f/75Jy+99BJBQUG4ubmRmprKl19+met9+vbtazZ1u6OjI+Hh4fkut7WQoEMIK6HT6WapVKrawE4PD48BGzdu1D7tNdPS0rhz504BlC5/SpUqlacv9IIMOCDrCV/btm358ccfgazJgydPniQxMZHAwECSkpJQq9WFnnM9O61Wy4ULF5g6dSo1a9bE3d2dli1bMn/+fM6fP8/QoUMZMWIEd+7cYdSoUSxZssSiKTGPHj3KsGHD0Gq19OjRgw8++MDs0CovLy9SU1NLVP0SBStnNqxjx44BnH/UOSqVikaNGtGqVSt8fX2pWLFigZQlt4Bfp9OxcOFCo3keOVWoUMEooO3YsaPJtjkNGzbk4MGDyrZhfkb2fSVN6dKlef755zl16tQGlUo1sKAmkhsYPtuPPvqI2bNn52s43c8//0xoaCg//PADzz//PLVq1eLAgQNUqVLFJBBp3rw5ycnJ6HQ6xo8fz8WLFzl9+jR///13ntZ4SUxMNJtuPWcPV1EjQYcQVqB+/fquKpWqH6DVarVDCiLg0Ol0u7755psJ33zzTV5WJLezs7OzN5d//ElUr16dlStXPvKYgm4Qnj9/nt9//53g4GBlrHWdOnWoXbs2Q4YMwdXVFVtbW3bs2MHFixfNNlrNdZtnbzC88MILzJ49G8Ao80n2XhO1Wm207eLiYnaF8aioKObOnUtgYCCdOnUCsnpq+vXrR2hoaIE1pvLj1q1bfPjhh2i1Wj788EN69+6d67GvvfYagwcPflhS6pewHL1er6tatao6ICCAli1bFsrq2xcvXqRq1aom+2/cuPHY5BK3bt0ySvd98+ZNo+3cJi1rtVoOHDjAG2+88WSFLiZcXFyUlLlNmjQhPDycU6dOnSzogOPevXvs2LGDJUuWMGvWLEJDQ3nvvfceeY5h4vmcOXNISkrCxcWFTz75hKVLlwJZc4tmz57NypUrTVKKR0dHs3nzZu7du0elSpVwd3fHw8ODhISEXNNPnzlzhkuXLqHT6Qotk6IlSdAhhBWwt7dvr9frHYEd+Vn871GOHj36G1kT8R7L09NzWv/+/YMLqoH2uCEIhdEgvH37NkOGDMHOzk5ZmClnOTZv3szGjRvZsmULAQEBJtfIS4aSt99+m9u3bxsFFtmHcmWX25yOqlWrcuXKFSZPnsybb76p7J82bRqRkZGUL1/+seUoDBs2bODWrVu0b9/+kQEHQGxsLOnp6Z8eOXIk+HHXLQ71SxQ+Mylzo/V6/WaVSlXzrbfeGm+Y01AY4uLilEx2I0aMUPZHRESQlpbGe++9x6BBg4xS296/f58xY8Y8dg5JxYoVCQwMVHo/MjIy0Gq1DBgwgGbNmpXIoMPNzU3JPubl5WUUmP07jC+4oO85c+ZMGjVqRJ06dfjkk0/w8/NTHirl9l2dkJBARkYG9vb2vP/++wwbNozg4GAlaOjRoweXLl1i5MiRrFixwigrVZ8+fejTpw86nY7Lly+TkJDAyZMnuXbtmknQkZqaSnp6Ou+//z7Tp09HrVYrSRKyk54OIcRT0+v1L/778rgly/EsFFaDsHHjxjRu3Bgg1zGv3bt3p3v37ib7zS32lJvsi3kByiJQ5uS2Gvn69evN7rexsbHY0y2dTqekGO7Xr59FylAQJOAo2jQaTVpqamqAXq/f8e9CqXh6ek4rzHump6cTHR2tZI9q374927dv59tvv8XGxobt27dz9OhRPv30U1xcXGjQoAGenp6MHDky12uaG4+/adMmevTowR9//IGTkxOBgYFGmezy61GJKqzZoEGDmDhxYoGlOX4crVbLrFmz+OWXX4iIiACyeku3bNmiPODJ/l2d/aHGiy++yPTp02nUqBH//e9/GT58uMm8mVGjRjFy5EgmT57MggULSE1NfWRwYPgbkpqaquxLSEigVKlSzJ49mwYNGqDT6cxmQSzqJOgQwjoYErRftWgpCpk0CK1XUlISt27domLFitSoUcPSxXkiUr+KtrCwMNLS0ib8/vvvwc/yvpcvX+Y///kP1atX5+233+bhw4c0adKEQYMG8dprr6FSqXjjjTfw8fFh8+bNBAUFsXbtWqO1f/LDy8uLjRs3mswhUavVuc7/ABg7diyQNbRz0qRJ5Oz50Wq1fPvtt09UpmfpcUNH/02fHpyXXtS80Gq1nDlzhs8//5zKlSsr+w0BR82aNY2Oz76t0Wjo0KEDDx8+ZPz48WYXZlSr1cycOZNTp04p181Lr3n24bwNGzZk06ZNyhCthg0bsnDhQpNzxowZ89jrWjMJOoSwDjYAer3e9PHYM3DkyJGQwujOzk4ahNbt6tWseDf7H+WCIvVLPI3Crj/u7u4sWLAAtVpNRESESaYoA7VazTvvvEP37t2f+im9uUnrtra2hISE5HqOYVVrtVptEnBAVk9pYQ5BK6rs7e1Zvnx5rr+znMOYzA1r0mg0ZgMOA2dnZ6WHJK8LCeY8LvucEHMBBzzZ2jDW5Nn0bQkhSjRpEFq/+/ezsjPn1uCyZlK/xNMyNEjzUv+f1bAgUXDkd2Yd5LcghMDT03OaYcXWgiYNwuIpMDCQvA5/kPolnkZh1h8hxLMjQYcQotBIg1AUJqlfQghRdEjQIYQoFNIgLN4Mkz0tef+iUL/S09OBrOxgKSkFuuxAsZOf3jNRfEk9KL5kInkxU9ipBUXeHDlyJPfZgCVEUWgQiqLLUvWrY8eObNq0iVKlSin72rdvz7Zt27C3tzc53tfXl59++onExERGjBihpCU20Gq1xMXF8Z///IeyZcty6dIlqlevDmTNszHMMUhLS2PBggVMmDBBOTclJUVZF2D9+vW89dZbODk5FfjPLIQQBUGCjmLE09NzmpeXV/DjFs4ShSsuLg5AVZKf1ISFhT12ATchnpQl69fVq1fR6YwXYU9KSsrXNZKTk4mLiyM2NpZ9+/ah0+mYM2cOrq6uDB8+nIkTJ+Lj40NAQAABAQF06dKF9PR0IiMjlaAjJiaGRYsWsXnzZq5evcrixYuVRSrnzp3LiRMnWLRoEdeuXVNSlF67do1Dhw5Z7aTagk6VKoomqQfFlwQdxYyXl5c8XbawsLAwQ+BRZBR0SkoJOER2Ur+yXL9+nV69enHhwgVq166Nl5cXn376KS+88ALJycnUrFmTBQsW8MEHH1CzZk3mzZvHoEGD0Ol0RouNxcTEMHPmTObNm4eDgwNfffUVO3bs4OzZsyxbtoxKlSpRtWpVXn31Vfz8/Ni+fTt6vZ4333zTagOOR3kWKZeFEIVPgg4hhBDiEdasWcPSpUuV7VatWpkckz2H/8GDB5XVoh8+fIivry/jx49XFnV7+eWXcXBwUI7/5ptviIuL49NPP6Vu3bps3bqV0qVLA/DFF19QqVIlo3vVqFGDxYsX07BhQ7788kvi4uIYOXIkly5domzZskyYMIH58+ezatUqmjVrxrFjx3BxcVEWQxNCCEuQoEMIoaSklF4ykVeBgYHk9elzUa9f/v7++Pv7A1m9LHv27FHmUhj27d+/32hOx969ewHw9vZWXh84cICJEydia/u/P706nQ5bW1tmzZpFcHAwGo2GDz74QLmuRqNRjtVoNHh7ewNZc1pcXV1Zvnw50dHRrF27lp49exIZGUnPnj2ZPn06CQkJfPHFF3Tr1g07Ozs+/PDDQvqECldRrz9CiCwSdAghhBCFKCUlBb1ez4wZMx553NSpUwkNDWXevHkEBQUBsH//fmxsbEyO/eeffwgMDKRixYqoVCqT9wMDAzl06BDx8fFotVol8BFCCEuRoEMIIUS+yWTP3GVmZvLLL78QHx9PamoqHTp0YMmSJUyePNns8RqNhvXr12Nvb8/IkSON3ss+lyM7vV6vDMHKyMjAz8+PS5cu4efnR0ZGBhUrViQqKooLFy6QkpJC586dARgwYABdunQpwJ+24OSn90wUX1IPii8JOoQQVufkyZNs3brV0sUock6ePEmtWrUsXYxip3nz5kbbj5vT4e/vz+rVq2natCn29vZER0ej0WhISkri4MGDJucahkxB1iRxBwcHWrZsCcDu3bsf2dMBYGdnpwyvMvz/woULpKWl8X//93+0aNFCyWwlhBCWIkGHEMKq+Pn5MWjQIDZu3GjpohQ5Op2O6dOnW7oYxU72QOHWrVvY29sr62fcvXuXUqVKmazR0a9fP0qXLo23t7fRvIzH2b9/f74Dx/T0dJOeDhsbG4YOHZqv61haQfWeyUOLJ2MtDy0eVw/k9/tkTp48aekiSNAhhLCulJRr167FycmpyKZFtaS4uDjWrl1rdRNural+PY0jR44wadIk3nnnHQYPHgzAqlWr2LNnD+PGjTPqsTAMfcouIyODnj17PvIe8fHx9OjRQ9lu166d2eN0Op0SzNja2pr0dOzbt4/169cD8ODBAzp27KicGxUVlcef2Drkp/74+fkxZ84cjh8/XsilejJ6vR7A7DwcS3NycsLPz8/SxXgkjUbz2dGjR+sfPXo0w9JlKYLs7OzsPrNkASToEEJYHVlv5smEhYUpjRpRcNLS0li2bBkbN25k9OjRdOvWTXnv/fffp0aNGoSEhNCgQQPGjx+vLMaXk52dHZGRkSb7DcHKzZs3SUxMpE6dOsp7MTExjxxede3aNbOpcP38/JQGZIsWLYpcoPGkHB0dCQkJsXQxcnXkyBFUKhWNGze2dFGKpNjY2HtAj8ceKKxS0VslSAhR4AwpKYXIq8DAQPI6DKao169Ro0bx559/EhERYRRwGLRr146NGzeiVqsJCAjg4cOHXLlyhQsXLhgNu8rIyKBz584m/xkcPnwYDw+PXIdjPXz4kOTkZFJSUjhz5gz29vb88MMPvP7660DWmh737t2zyqfoT6Oo15/s9uzZw/fff2/pYghhEdLTIYQQQjzCjBkzcHNze2RjvmzZssydO5erV6+i0WiYNm0aN27cICAgQDnGzs7O7IRuQ0/HvXv3aNq0aa73OHr0KJMmTUKr1eLg4MDAgQMpU6YMb7/9NgA7d+7ku+++45133jE6L3tgIyxHp9Oxd+9eVCoVY8eOLZKrwwvxNCToEEIIkW8lKWVuuXLl8nxs5cqVAfj6669N3jOXuQrgp59+AjCaywFZc3Sya968Ofv27cv13gMGDGDAgAEm+8eMGfPIMluL4p4qNT4+nqSkJABOnDhBvXr1LFwi61Tc60FJJmG2EEIIIUQh27Nnj9nXQpQUEnQIIYQQwuIMvWeWLkdh0Ov1RqvC79mzR5I+5KI414OSToIOUSKkpqZaughW7d+UlJYuhiimpH6Jp1Ec6s/ff//NlStXlO0rV67w999/W7BEQjx7EnQIICtFqVarNXltzp49e1iyZInJ/m7duqHT6cye88svv5hsJycnP7JMer2egIAAjh07BmQtwtWvXz+zx167dk35QjesDHzmzBlu3LhBSkoKb7zxBunp6WbPNYynFkIIIQqDueFU2Xs+hCgJJOgQ+aLX6/n6669p3ry5yXsXLlzItbv4k08+UV6npKQwc+ZMs7nnszt8+DD//PMPL7/8MpCVbvLPP/80OubMmTMAHDhwgI8//tionDNmzODChQscP36catWqmawYbDBlyhQgK2jq0qUL3bp1M/nP19f3kWUt6opTSkrxbJSklLnCsopD/TEXdMi8DlHSSPaqEqpbt26P7Glo06aN8trBwYHo6GggKyWju7s7jRo14vz58wwcODDX88D8k5xNmzaRlJRkNo3jmjVrqFKlivLaz88v12Bh3759TJ48mcjISLp168a+ffu4evUqkJUZ5KWXXsLLy4v58+fToEGDXH/W7MLDwylbtqzJ/uIedAghhCgcZ8+e5fz58yb7z507x7lz53jppZeefaGEsAAJOkqoLVu2GG17eXkZbe/evdukJyI5OZmVK1cSFhbGmjVrOHHihFFQ4eXlZXJe586d0ev1SpAxZMgQoqKi2L9/Pw4ODkbX79ChA7a2WVUyPj6e2NhYgoODzZb/zz//JCgoiMmTJ1O1alVlwa7hw4eTkpJCUFAQAD///DO7du3C3t6ejh078uDBAzIyMhg7dixr1qwhOTmZBw8e4OvrS9myZRk0aNBje2CEECUrZa54NoprqtRHDaPas2cPgwcPfoalsX7FtR4IGV4l8iEqKoqkpCQGDRpEeHh4nnK/b9u2jenTp1OhQgW2bdvGr7/+ir+/P1qtlqCgIKO5I+np6Tg4OKDX65k7dy6QtZhWTocOHeK9995j+PDhdOzYEcgKoj7//HOee+45bGxsaNeuHWvXruXcuXMkJyezevVqoqKi6Nu3L927d6dr165s2bKFvXv3Urp0aeWPwvLly4mMjCQyMpLGjRsrrw2LdwkhhBD58ahhVDKvQ5QkEnSUUFOmTKFNmzbKfzm1a9dOeW/kyJEAdO/enV27dlGlShVGjBhBxYoV8fX1Vf6DrOFVhu2//voLyAoI7t69S0hICMOHD6dTp06sW7cOjUZjtMKvIehYt24dmZmZuZZ93LhxTJgwgd69eyvnLV68mI8//pipU6fi4OBAjRo1GDp0KImJibzyyivK3I8zZ87g4eGRp89o9+7dyuvs80WEEEIUvOKYKvXy5cuPzFKVkJBglNVKFM96ILLI8KoSasaMGUbbOYdXxcTEmAwz0mg0bNy4ETs7O7p37w48/imNYcyqs7MzHh4eyjyNHTt2sHTpUvz9/Vm5ciX29vZK0LFr1y4+/vhjevXqpVzn0qVLSu9HaGgodevWVd6zs7Pj5ZdfZvjw4cyfP5+goCBatmzJK6+8gpOTExs2bODAgQM0adKEw4cP8/777wOQmZnJqVOnSEtLo1+/fiQmJhIQEKAEQvfu3TOadxIcHEzjxo3z9PkWNf+mpAy2dDkKQlpaGvv376dt27ZG+3U6Hd9++y1vvfUWpUqVyvV8nU5HSkoKd+7c4c6dOyQnJ3Pr1i3Kly9Ps2bNlONGjx7N559/bnL+hx9+qNRVkaU41S/x7BXl+pOXyeJ79uwhICDgGZRGCMuSoEPk2dmzZ5k/fz6NGzcmICAAR0dHQkNDad++vdnjd+7cSUhICAEBASxYsAA/Pz/S0tKYNGkSI0eOpGrVqvj4+LBy5UoCAwPR6/Wo1WqWLFmCq6srALdu3WLhwoXExMTQunVrAKOAA0ClUrF06VK++OILLl26xMGDB1m6dCkAK1asoGXLlvTp04cXXniB559/nipVqpCZmUm3bt2oVasWtra2fPLJJwQGBvLtt98qwZavry/btm0rrI9TFJIHDx4QGhrKmTNneO+995T9ERERREZG0qZNGyXouH37NsOHD+fhw4c8fPiQBw8ekJqaipOTE25ubri4uODq6kq5cuVMAs6caaAN4uLiTPa1b9+e69evU758eQDltVarNUmU0KJFCz788MOn+gyEENYhL0HH999/L0GHKBEk6BB5VqZMGfz8/HB3d8fd3Z3q1asDkJSUZNLQatKkCWq1moYNG9K6dWsWLFgAwK5du4iNjSU5OZkVK1bw4MEDbt68SevWrZWJ5YaAA7J6V5ydndmwYQOlSpVix44dRveJj4/n0KFDhIeH07dvX7Zs2UL16tX566+/mDZtGs7OzqjVary9vZk7d67yZNrW1pbt27cDWY28qlWrkp6ejo2NDT179gSyejoMr6tUqWL2qXZxYUhJWdQX4AJwc3Pjyy+/ZNKkSfTu3RtXV1dOnz5NeHg4y5Ytw9nZWTnW1dWVkJAQNBoNpUuXZs+ePaxevZqgoCCaNGkCZNXvzMxMnn/+eSCrJ8SQGlqr1eYp8UB0dDQtWrRQssB5e3sTHR3N7t27OXr0qBJkxMTEcPz48QL9PApLfiZ7Fqf6JZ69olp/rl69Snx8/GOPi4+P5+rVq1SuXPkZlEoIy5Ggo4QyN48ju3bt2hltz5s3j4YNGzJixAggax7FX3/9RcOGDR95ndGjRxttt2zZkpdeeony5cvj7OxMmTJlOHDgAGlpaWg0GpPzNRqNMqfk5s2bJu+fP3+e2NhY2rVrR7169Zg2bRpdunRh1apVTJs2DbVajU6n4/79+0q5zUlMTFSeQt+4ccNo2FhycrJJamBhnb7++mvCw8OV7U6dOvHw4UOlbmVfXNKwKGSNGjU4e/Yss2fPpnLlyqxZswYXFxcgK3nC4sWL+e9//0uPHj0A6NGjB+np6aSnp9O5c2fS0tJwdHRUrpt9WN69e/ceOQSxcuXKxMTEKNunTp2iZs2aT/kpCCGsQeXKlU0eyBmGMpvrERWiuJOgo4TKPkka8jan4+zZs/zwww/ExcXxxx9/UKNGDVauXJmv+5YtW5ZGjRoBWUOnMjIy8PHxYdeuXVSsWPGR5xp6QhITE6lUqRJ6vZ5ff/0VDw8Pnn/+eT7++GMWLlzI/PnzKVWqFAkJCdSrV4/p06eTnJzM/PnzmTp1Knfv3lVS7BocO3YszxPMhfUaPHiwUfpJvV7PK6+8ws6dO5VAIqc5c+awadMmGjduTGpqKh999BH37t3jxo0bvPDCC4SFhSm9evC/dNPNmzcnKiqKNm3aGA3Dyz4sL/v6LikpKUrPWVpaGgAvvviikuQA4Pjx43To0OFpP4ZnoqimzD158iRbt261dDGKnJMnT1KrVq1CvYekShUg9aA4k6BD5NmFCxe4desWvXr1Yvbs2UbDVHLO69DpdI+93pgxYzh+/DgqlYpy5copa2vkpkyZMnTp0oWuXbsq96hcuTLTp09n2rRpxMXF0aJFC7Zt28bt27eJjY1l2LBhaDQaFi9ejKOjI/PmzWPChAnKkKuMjAzs7e2JiYmhRYsWgPGwKsAora8oWgzDoLJnScupbdu2NG3aFFdXV7RaLZGRkVy7do1x48bh5OTEjRs3jIKOJ+Xo6EhkZCSAkoK5TJky2NracuvWLRwdHbl8+TLu7u5PfS9hnp+fH3PmzCkyQ9isiZOTE35+fpYuhhCiCJOgQwAwffp01Gq1yevsWrZsScuWLU32L1261CirD8Bvv/322HuGh4ej1WrR6/XKooDZTZo0ySTLUFBQkNng5Pbt20bHu7m54eHhQb169WjcuLHS6Hz11VeJjIzE1dWV/v37888//9CrVy8yMzOVp9JOTk5K4xBkeFVRodPp8PHxMftebr0HP/30E40bNyYpKYnVq1dz9OhR+vbtS7t27VCr1Zw+fZpx48bh7++vZGzT6XScOXOGzMxMhg4dmufymevpAGjWrBn79+/HycmJV1999ZEBkng6jo6OhISEWLoYuSrpQ2+Kau+ZKFhSD4ovCToEYNwoy+/wjpwBB6BMwjWIiooye+6jJuEaxtDnRW6NTU9PT5N9hmFcERERyj69Xq809nKOwS9btqzJCu7FTVFOSWmgVquVeRoG27Zt45NPPqF3797KfKScJk6cyJ49e3B0dKRBgwZ8++23REREkJKSQmpqKmlpaXz22WdcuXKFwYMH0759e8qVK4dKpWLy5MkMGjTIqGcsZ0+ZgbmeDsiaPzVr1ixKly7N8OHDC+KjsDrFoX4Jy5H6I0TxIEGHEDx6+I0omtLS0ggPD2fKlCksWrSIJk2amA2QO3TogK+vL87Ozjg7O1O6dGl69OjB/v37sbe3x9bWluvXrzN+/HhSU1PZsmUL5cqVo3nz5lSrVg3AqGfM19dX2c4+pyOnI0eOkJKSgre3NxqNBq1Wq8x3EkIIIYobWZFcCKGkpCwuMjIymDp1Kh4eHnTp0oUpU6Ywbtw4vvvuO5NjfXx8cHBwIDQ0lNq1ayvzNxwdHQkLC2PatGm4uLiwcuVK3NzcKFeuXL7Kcv/+fSIjI0lNTZBWAWkAABxeSURBVGXYsGG0a9eO1NRU1q1bx/nz57l48SKXL1/m2rVr3Lp1q0B+/mchMDCQvA5/KG71SzxbUn+EKB4k6BBCFCtnzpxh8ODBpKWlMWPGDABatWrF1KlTCQ4OZvTo0Ua583/88UeCg4MZNmyYyVwmf39/EhMTGTp0KMnJyU9UHq1Wy4ULF5g6dSqjRo1ix44dlCpVivnz5+Pt7c3QoUMZMWIEffr0YdSoUdy9e/fJf3ghhBDCSsnwKiFEsXD37l1mz57NwYMHGTRoEH379jUKIt58801q167NvHnzCAgIoGnTprRu3Zovv/ySzz//nJdffpmUlBRSUlKws7MDspIKLFmyhI8++ogBAwbw5ZdfKiuIZ09+YFiXA7LmlmTfdnFxMbvCeFRUFHPnziUwMJBOnToB8Pfff9OvXz9CQ0Mfm0La0mSypyhoBZUqNSwsrABKUzgMqbuttYyBgYGWLoKkzC3GJOgQwjoYVpczv3qheCxnZ2eaNm3KhAkTcl2To3r16ixevJiEhARcXFzYvHkzYWFhuLu7Ex8fz9ChQ7G1taVXr17KOba2tnzyySesW7cOZ2dnevfuze3bt40Ci+zrdGSX25yOqlWrcuXKFSZPnsybb76p7J82bRqRkZHKQpVCiPwJCwvj8OHDJmtPWQvDd4shnbc1iYuLQ6/XF7mV30XRIUGHEFZAr9eXU6lUqNXqe5YuS1HWpUuXPB1nWOQse7aounXrcuDAAbPHq9Vq/P39Adi+fbvRezkX2swut9XI169fb3a/jY0Nffr0yb3gQhRjBdV75uXlJQ3nJxAWFmYVwZD0ohZfMqdDCCugUqnc/v3/dUvc/9+UlJa4tSgBpH6JpyH1R4jiQYIOIaxDBQCVSnXS0gURQgghhChoEnQIYWFNmjRxB9yBK7/99ts1S5RBUlKK/JKUueJZkfojRPEgQYcQFqbT6br9+zIKsPyAWiGEEEKIAiZBhxAW5OXl5aLX64cDqNVqeZQnigzDZE9Ll0MUH/npPRPFl9SD4kuyVwlhAc2aNXPWarXNdDrdPOBFYM3hw4d/t3CxRAmWmpoKoKxRIoQQQhQk6ekQwgIyMjLu6HS674AGwF6VSjXU0mUSJdudO3cAKF26tIVLIkoq6T0TIPWgOCvyPR3379/n6tWrli7GU7t3T5ZnKGHu6vX6kyqVaoWHh8fXGzdu1FqyMP+mpAy2ZBmEZSUnJwPkurDi05D6JZ6G1B8hiociHXTo9fqtmzdvHr1t27ZMS5flaWm1WludTrf1aa8TFxdHWFhYQRRJPKG4uLjHHnPkyBGXbK8LtTxC5MXNmzcBcHd3t3BJhBBCFEdFOuj4/fffjwFlLV0Oa3HkyJEQQJWXRq8oXEVtEpwhJaUswFUy6fV6Dh48CECdOnXydE5gYCB5ffos9Us8Dak/QhQPRTroEKaKWmNXCGF5f/31F5cuXaJSpUrUqFHD0sURQghRDMlEciGEKMH0ej3Lly8HoHfv3qhUqjydJ5M9RUGTVKkCpB4UZxJ0CCFECZSRkUF8fDzjxo1j3759vPTSS/Ts2dPSxRLCqnh5eT32mAcPHtCuXTtlXpRBixYtHnmeTqcjJiZGSVed06FDh9DrH71ebGBg4GPLJ4S1kOFVQgirc/LkSbZufeq8CiXOyZMnqVWrVp6OffXVV5XXVapUYcGCBTg4OBRW0YR4LEPvWVF7yn3w4EFcXFwoV65cvs7btGkT169fZ/v27XzyySe4ubkBEBAQwOrVqxk2bBi//vors2fP5q+//lLOW7t2LVOmTOHChQskJCTg5+dn9F5RV1TrgXg8CTqEEFaVktLPz485c+Zw/PhxSxelyHFycjJqgDyKnZ0dVatWpW3btvj5+eHo6Fho5bKm+iWsn6en5weAo1qt3nz48OGEZ1F/HtUrYe693bt3Y29vD8CuXbvo3Llzvu538eJF9uzZQ2hoKD/99BMDBgxg0aJFVK9enVOnThkdO2zYMNLT04mIiODixYsAzJgxQymbIdBo06ZNvsogxLMmQYcQwqo4OjoSEhJi6WIUez///DNqtYywFVapNjBEp9PN8PLyitfpdJtPnTrFf/7znzzPOcqv/fv3G21rtVr8/f1JSEigd+/evPfee2bPS0pK4tChQ4SEhODr66vsNyy22axZM2XBzXLlyrFx40bu3r3L+PHjCQoKQqVS8frrr3Pq1CkGDBjAN998Y3IPV1dXjh07xv79+1m9ejV9+vRR3ktJSVG279y5Q58+fejatasMlRRWSYIOIYSkpCyBnjbgkJS54lnQ6/V1VSpV3d69e/PCCy/QqlUrfH19qVOnTqEFIABr1qyhXr16JCQkcPnyZW7cuMFzzz1nctzq1auxtbXFycmJvXv3AllrLy1ZsoTTp09TvXp1wsPDlX9vN2/e5P3336dFixbUrVtXuc6AAQOoWrUqFStWNLnH7du3CQoKYtasWTg7OxsFJi1atFC227RpYzZoEcJaSNAhhBBCCKt36dIlwsPDCQ8Pp1KlSvj6+tKqVSsaNGhQoL12R44cYdOmTURERLB582b69OnDzJkz+eyzz4yOu3z5Mt99953J+Rs2bKB9+/YsXryYOnXqEBsby+uvvw6ASqWiSZMmfP3112zfvl0558aNGya9LQabN2/m3r17LFy4EMia82CY05GSkqIMqTT0rghhrSToEEIIkW8y2bPwzJs3z9JFsKSywP973EGJiYlEREQQEREBZGWZGjx48GOzPT3OpUuXmDp1qtKrAFCvXj1Kly7N+vXr6d27t3Ls1q1bGTJkCIsWLVL2xcfHc+TIEaZNm8bixYvp0qULM2fOxNvbG5VKhZubG6NHjyYiIoLo6GjlPG9vbzQajdkyde7cmZYtW2JjY8PAgQMB83M6Dhw48FQ/u7XITy+qKFok6BBCCCGsgL29Penp6SV9iMyoJzkpLi6OuLg4qlSpovQq5Nc///zD0KFDGTZsGA0bNjR6b/To0fTt25eKFSvSsmVLAPr06UO5cuWUoCM9PZ0ZM2bQv39/JTFD7dq1KVu2LOvXrzeai5FdYmIiGo0m1+FiK1asoEmTJlSvXp0XX3wRQOndyN7TAbBy5UpWrFjxRD+/EIVNgg4hhBDCCoSFhZXorG0HDx7k559//j/AiTz0dhio1Wo6d+7MgAED2Llz5xP1dpw6dYpRo0YREBBAx44dTd53c3NjxowZjBw5kvHjx9O5c2eTFLmzZ8/G0dHRJLgYO3Ys/fr1o0qVKvj4+Cj7Y2Nj+eijj9DpdPj7++dattatW7Nu3To8PT1p0qQJ8L/UuNl7OooL6UUtviToEEJISlNRqKR+5U39+vWpX7++pYthMffv3+fnn3/+BajEI4IOlUpFo0aNlEnl5iZf58fdu3cZNmwYo0aNIiIiglWrVhm93759ewCio6P56KOPWLp0KS1btlSGXwF88cUXHD58mK+//po333wTyFo0sE2bNvj4+DBt2jSmTJnCpk2blPK+9tpr7NmzB71ez8WLF2nbti1r1qzh4MGDRvf38vJiyZIlrF69mq+++oqBAweSnp4OmPZ0QPFYq0MUTxJ0CCGEEMKqqf9/e3ceG1XVxnH8151OLQgKo1hSQRBNxIWCosUolCIgtCIFlDSEzUrFCigiLmHRFxMKjYCySN0CAoICFYhVQRRRQUJFlMTSIKAFFFAs1hQ7dOa+fzRz7bTTZbrN0u8nmdi7zT1TT8p95jnnOcHB6tWrlxISEtSvXz+PF+KrSevWrbVhwwa1a9euSpYjLi7OZe7Ffffdp/79+yssLMzlvAceeEAjR45Uhw4dtGPHDknlWQjnz1L5HBBnu4ODg1VaWqqIiAgFBQXp8OHD+vfff9W+fXtJ0vnz5xUUFGQOuerWrZuOHDmi7du3a+bMmerSpYvCw8MDMtOBwEXQAYCSpvAYJXPRTHINw7ClpqYmT51ar+kedeJcDbwuKgcckhQTE1PrdRUDpSFDhmjQoEEKDS1/DLPZbHrsscckSQkJCSoqKlKvXr0UHByszMxMHT9+XFu3btXWrVuVmZmpwsJC2e12hYeHa+DAgTIMQ2VlZSorK9OUKVNcJrwDvoKgAwAA+IygoKC9Dofja8Mwtn3//fdFPXv2nNOqVSvPlvxuJJWHLrkzbdo0t/szMjKqvWbOnDmaM2eO22Pbt2+Xw+EwFxUcNmyYunXrptDQUI0fP17jx493e53D4ZDU8DV4gKZC0AEA8BiTPdHYfLFU6vTp02s9Z/jw4W73p6Sk1OuelUvn3njjjXW6LlCCDV/sB2gcgdFDAQAAAPgsgg4AAOB1zuyZt9sB76IfBC6CDgDOkqbebgYCFP0LDUH/AQIDQQcAAACAJkXQAcAsaQrUVVpamuo6iZz+hYag/wCBgaADAAAAQJMi6AAAeIzJnmhsnmTPELjoB4GLoAMAAABAkyLoAAAAXkf2DBL9IJARdACgJCWaFP0LDUH/AQIDQQcAAACAJkXQAYCSlPAYJXPRXOg/QGAg6AAAAADQpEK93QAAgP9xTvaktCUaS1pamh599NG5DX2f/Px85eTkNEKLWpb8/Hx1797d281otH4A30PQAQAAAkJqaqoWLFigH3/80dtN8TvR0dFKTU31djMQwAg6AACA1zVG9sxisWjevHmN2Co0N7KogYs5HQAoSYkmRf9CQ9B/gMBA0AEAAACgSRF0AKAkJTxGyVw0F/oPEBgIOgAAAAA0KYIOAIDHnJM9vd0OBA5PsmcIXPSDwEXQAQAAAKBJEXQAAACvI3sGiX4QyAg6AFCSEk2K/oWGoP8AgYGgAwAAAECTIugAQElKeIySuWgu9B8gMBB0AAAAAGhSBB0A/Mq3336rnTt3euXe69atU0lJidtja9askc1ma+YWeQ+TPdHYKJUKiX4QyAg6APiVnJwcHT58uF7Xnjx5Uq+99prsdrskyTAM2Wy2Gl8VZWVlqbi42O17L168WKWlpVX2HzlyRHFxcdW+AABoCUK93QAAqCu73a69e/fq+eefd8k4hIaG6vTp0xoxYoTb6/Ly8iRJERER+vLLL1VQUKDMzEydP39ew4YNq/GeeXl5cjgcMgxDkuRwOGS32xUSElKnNnfv3l07duxQYmKi9u7dq5CQEP35558aPHiw9u/fX23gMWnSJKWnp9fpHqi/b7/9VsXFxRowYIC3m+LW8uXLNXnyZAUHB/53hM7sGd9yt2z0g8BF0AHAWZJyrrfbUZt9+/apuLhYs2bNctnft29fTZ8+XZL02WefmfsLCws1btw4c7t9+/bKzs5WRkaGPv74Y91+++2S/gtKKjp9+rQZkCxcuFAbN26UJA0dOtQ8p/KDYP/+/c2fHQ6H9u/fr5CQEPO8kJAQ8+XcHjt2rAzD0LRp08xrp02bpquuuqqOvxXf58v9KycnR1artV5Bx8mTJ5WTk6P09HSFhITIMAxdunSpxmvCw8N16tQpjRkzptpzdu/ebf785ptvqrZysQ6HQ0899ZQOHTqkjRs36sorr/Tsg/i45uw/3gxCT506penTp5t/a4BAQ9ABwG9s2bJFw4YN09y5cxUfH6933nlH3bp1kySdOHFCknT55Zeb5xcVFVV5jzZt2mj16tWSygOLunjmmWf0zDPPKC4uTh999JGsVqvi4uK0a9cuRUdHS5LLdklJie6+++4q7+MMSpxZE0nq2LFjlaDnyJEjeuSRR+rUNtSftzJn11xzjUtg0VALFixQQUGBunbtqmeffVbLli1TeHh4o71/S+KNINTJZrPp2LFjHt3z0qVLOnXqlEfXdOjQQRaLxaNrgMZA0AHALEnpywtw2Ww2nT171mzjpUuXFBpa9z9hycnJOnnypCRp27Zt6tixY5O0sya7du0yh1cNHDhQktSlSxe9//775jlnz55VUVGRrr/++mZvnyfS0tJU12+ffbV/eStz5lQxM+a0a9cuFRcXKy0tzdyXmpoqSVq/fr3LuXa7XS+//LJ2796tVatWyWq1Kj09XY8//rgWLVqk1q1b1+XX4POaq/94Kwh1cjgcCgoKqnKOw+HQX3/9VWV/27ZtderUqWrbVZ2srCzde++9Hl0DNAaCDgB+ITw83MxQlJWVyW63e/Rt7oYNG+RwONxmIDzl6TeLNbnhhhv0yy+/qKSkRBaLRXl5ebr11lsVFhbWaPeAe97KnDldvHhRe/fuNbfvvPNOSeUPvwUFBVq3bp3GjBmj2bNnm4GH05kzZ/TCCy/o999/V3Z2tjp37iypfA7IjBkzNHbsWM2dO1e33nqrR21qybwVhO7Zs8dleGXFeV7Lly+X1Wp1G1hs2rRJ1157rdv3P3HihEaMGOH2GOAtBB0A/Ebv3r3lcDjM7aSkJPPnTZs21Xhtq1atqj1WlypSP//8s6TyCd61DZnwRFRUlLp37659+/apf//+2rNnT6MERk3N3yd7+kLmzGazucwRqlwtrXv37pLkkvVyOBzasmWLli5dquuuu04rV65U27ZtzW/mg4ODlZmZqaVLl2rSpElKTk7W+PHjFRMT43H7mpsn2bOm4K0g9Pbbb9e2bdt04sQJzZgxQx988IGk8r81FQtWVAwgArnynbf7AZoOQQcAv/Hll1/KMAz99NNPmjx5sjlcSSofllRf+/fvr7Lvt99+U3JysiTppZde0vbt2yVJDz/8sAYNGqTExEQNHjzY5ZrK25W5m9Ph3P/JJ5+od+/e+uqrr8xvVdF0fCFzlpSUpDlz5pjb8+bNq/H8kpISTZgwQceOHdOoUaO0fv16l8C7svj4eBUUFCglJUWbN2/2ypBCf+HNIDQiIkIdO3ZUUVGRwsPDzWuDgoLqXCUP8AcEHQD8RmRkpCTp6NGjcjgceuWVVzR79uwGvV9CQoLbf9ijoqKUkJAgqfzh8PHHH9eAAQOUkJCgdu3aSZJyc3NdJpI7t6ubSO5uTofz/d944w1lZWWpb9++at++fb0/E+rOm5mzxMREl/86DR06VO+++67baywWi0aOHKlevXopNjZWM2bMqPU+DodDhw4d8ouAw5vZM18IQi9evKiIiAhz2263exT4BAp/z6Kiei2vNwOowpdLmrqzY8cODRs2TJ9//rnat29fr/UsSktLlZ+fr8zMTB08eFClpaXq06eP7Ha7PvzwQyUlJSkzM1OSdMsttzRq+51DYT799FNFRUUpPj5eSUlJ2rBhQ60Pu/7IV/uXtzJnUvkDZm5urg4cOKB+/fpp48aNSklJUXx8vHlO3759JUn33HOPuc85tr+6RSori4qK0m233Vavz+Ermqv/eDMIlcr/n0ZFRZnbZWVlLTLoQOCiNwPwK999950OHz6s+fPn6/7779eUKVMUExOjHj161Pk9CgoKtHz5ct10002yWq2aPn26Hn74YfXp00f//POP3nnnHeXl5el///uf22oynjh69KhZnWrs2LH6448/zAeUw4cPKz4+XoWFhdq5c6euvvpqrVmzRi+88EKD74vaeStz5tSqVStlZ2frjjvu0M6dOzVq1ChJ5d+6JyQkKDMzU3Fxcdq9e3eV96xr9SHnZGPUzptBqFQ+B8RqtZrbNpuN0scIKIG/xCmAWjlLUvq64uJivfjiixo9erSsVqt69+6tJ554QllZWbpw4YKk8m8Vna/KFV9+++03SdKsWbM0ZMgQTZw4URkZGRowYIA5lrtNmzZ69dVX9c0332jx4sUNbnNYWJi6dOmiZcuWaeHChcrNzdVbb70lSXryySdlsVg0ceJEjR49WqtXr9bBgwf19NNP659//mnwvZtSWlqa6jr8wdf7V8XM2YoVK+r1HpUzZ/v27ZNUPkRm8+bNio6ONjNnTmFhYUpKStKOHTtc1oWwWCwu55aVlenIkSNV7rlp0ybl5eVV+woUzdV/IiMjZbFYXIJQi8VS7zUtKgahlV/ugtCffvpJXbt2NbdLS0upYoeAQqYDgF8oKSnRlClTZLFYNGXKFHN/amqqBg4caA5Z+uKLL8xjv/76q8aOHWtunzt3TlarVQsWLFDr1q31yCOP6Oabb9Zzzz3ncq/Y2FgtWrRI6enp6tSpk+644w6dP39eklzGXFdeZ8HduguxsbGKjY11+5lWrlyp1atXa+rUqRo9erQkKTs7W1OnTlVKSorWrl2rK664oi6/HtSTNzNnzspVZ86ckdVqrbLCvdPx48c1a9Ys5eTkNOzDok6ae/imVB6c7tu3z/xbZLfbVVZWpoiICF28eLHRPhvgTQQdAPxCZGSkevfurdTU1CpDDjp06KALFy4oPT3dnNgtSTExMS4PDDfffLNycnIUHh6uiRMnqkePHpo/f77bh724uDg9+eSTWrdunc6dO6fVq1crISHBpWRmxRXJK6puIrmTc/jMddddpxUrVrjMGbniiiv01ltv6cCBAz4dcATCZM/KmTOr1WpmzpYsWSKp5vH4FTNnkydPVmJiotLS0txmzsaNG6fFixe7VCZzVkRLTEw0f87Kyqpyn65du6q4uFinT592mRBut9tlt9sb+FvwHb5QKtVbQejnn3+u0tJSc60W55coLTHo8IV+gKZB0AHALwQFBSkjI6Pa423atNGkSZNq3ecMWJYsWaLIyMgaS1I+9NBDSk5OVmRkZJVvO2savuJc5K867obaVG7jXXfdVe1xNJw3M2cpKSlV2lNWVqYLFy4oNDTUHB7lnCw+bdo02Ww25eXluQQdzjkgaBzeCkJtNpuWLVumBx98UK1atZLD4dDXX3+t8PBwRUdHm+uBuLu3c/2QypwLmFZ3PCYmhknqaHb0OAAt0mWXXVan85yTjRFYvJk5S0pKcrnn5ZdfrgkTJqiwsFAjRozQL7/8oi+++EKdO3fW5MmTFRsbqxtvvFH5+fnmKtaS9N5771U7dE/6b4Vzf+HN7Jk3g9CTJ0+qpKREEydO1Msvv2xWyho5cqTLlyJ79uwxf3ZmUt2tVF5RdcdzcnLUqVOnGq/1lkDIogIAamAAHnj99deNnj17zqV/lSsuLjbKyspqPa+kpKRR7vf2228bFy5cqPGctWvX1nqOL6mpTzX1vR0Oh7F06VLj/Pnzbo8XFRUZ2dnZte4rLS01DMMwJkyYYMycObPGPrF+/Xpj+PDhxq+//mr88MMPhmEYxt9//20cO3bMKCwsNM+z2WzG8ePHXa49fvy4YbPZ6vz5/Imnf1vgP8h0AADQQM2dORs3blyt54wZM6ZR7tUSeHv4pjPrEB0dXWWeWFhYWJWyx5RBhj+iZC4Any9pCt8TSCVz4dv8sf9cdtllNQYcTgzfREtCpgMA0OTy8vK0atUqSeUBiyRzuyKOtexj1Tl69Khyc3MlSYMHD5Ykc7sijgXGMQQmlrwFoJ49e86Ji4ub26tXL598EOGY7x3Ly8vTgQMH5nmQ7TDPc17jbtw2x1r2MXd69OjR9sorr1wXFBR0SZI+++yzmZKUkJBQpQQcxwLjWFBQUH7lY/B/BB0AJP33IOCLDyIc881jVJcBAAAAAAAAAAAAAAAAAAAAAAAAAAAAAAAAAAAAAAAAAAAAAAAAAAAAAAAAAAAAAAAAAAAAAAAAAAAAAAAAAAAAAAAAAAAAAAAAAAAAAAAAAAAAAAAAAAAAAAAAAAAAAAAAAAAAAAAAAAAAAAAAAAAAAAAAAAAAAAAAAAAAAAAAAAAAAAAAAAAAAAAAAAAAAAAAAAAAAAAAAAAAAAAAAAAAAAAAAASI/wN+s5mlHrPj/A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30728" name="Picture 8" descr="C:\Users\acer\AppData\Roaming\Tencent\Users\2118306399\TIM\WinTemp\RichOle\26MKU7R9]TWT_E}2J{ZAU)E.png"/>
          <p:cNvPicPr>
            <a:picLocks noChangeAspect="1" noChangeArrowheads="1"/>
          </p:cNvPicPr>
          <p:nvPr/>
        </p:nvPicPr>
        <p:blipFill>
          <a:blip r:embed="rId3" cstate="print"/>
          <a:srcRect/>
          <a:stretch>
            <a:fillRect/>
          </a:stretch>
        </p:blipFill>
        <p:spPr bwMode="auto">
          <a:xfrm>
            <a:off x="1341783" y="4259947"/>
            <a:ext cx="4273825" cy="2289939"/>
          </a:xfrm>
          <a:prstGeom prst="rect">
            <a:avLst/>
          </a:prstGeom>
          <a:noFill/>
        </p:spPr>
      </p:pic>
      <p:pic>
        <p:nvPicPr>
          <p:cNvPr id="30730" name="Picture 10" descr="https://img2.baidu.com/it/u=3483753537,1948901172&amp;fm=26&amp;fmt=auto"/>
          <p:cNvPicPr>
            <a:picLocks noChangeAspect="1" noChangeArrowheads="1"/>
          </p:cNvPicPr>
          <p:nvPr/>
        </p:nvPicPr>
        <p:blipFill>
          <a:blip r:embed="rId4" cstate="print"/>
          <a:srcRect/>
          <a:stretch>
            <a:fillRect/>
          </a:stretch>
        </p:blipFill>
        <p:spPr bwMode="auto">
          <a:xfrm>
            <a:off x="6884365" y="4273825"/>
            <a:ext cx="4048677" cy="2309745"/>
          </a:xfrm>
          <a:prstGeom prst="rect">
            <a:avLst/>
          </a:prstGeom>
          <a:noFill/>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DCF069B-D994-4262-8CEC-8B0A802048A3}"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pPr/>
              <a:t>3</a:t>
            </a:fld>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TextBox 10"/>
          <p:cNvSpPr txBox="1"/>
          <p:nvPr/>
        </p:nvSpPr>
        <p:spPr>
          <a:xfrm>
            <a:off x="5593299" y="448343"/>
            <a:ext cx="1005403" cy="584775"/>
          </a:xfrm>
          <a:prstGeom prst="rect">
            <a:avLst/>
          </a:prstGeom>
          <a:noFill/>
        </p:spPr>
        <p:txBody>
          <a:bodyPr wrap="none" rtlCol="0">
            <a:spAutoFit/>
          </a:bodyPr>
          <a:lstStyle/>
          <a:p>
            <a:pPr algn="ctr"/>
            <a:r>
              <a:rPr lang="zh-CN" altLang="en-US" sz="3200" dirty="0" smtClean="0">
                <a:solidFill>
                  <a:schemeClr val="tx1">
                    <a:lumMod val="65000"/>
                    <a:lumOff val="3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引言</a:t>
            </a:r>
            <a:endPar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endParaRPr>
          </a:p>
        </p:txBody>
      </p:sp>
      <p:sp>
        <p:nvSpPr>
          <p:cNvPr id="5" name="矩形 4"/>
          <p:cNvSpPr/>
          <p:nvPr/>
        </p:nvSpPr>
        <p:spPr>
          <a:xfrm>
            <a:off x="0" y="5311899"/>
            <a:ext cx="12192000" cy="177800"/>
          </a:xfrm>
          <a:prstGeom prst="rect">
            <a:avLst/>
          </a:prstGeom>
          <a:solidFill>
            <a:srgbClr val="414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TextBox 46"/>
          <p:cNvSpPr txBox="1"/>
          <p:nvPr/>
        </p:nvSpPr>
        <p:spPr>
          <a:xfrm>
            <a:off x="1212575" y="1073426"/>
            <a:ext cx="9961791" cy="4247317"/>
          </a:xfrm>
          <a:prstGeom prst="rect">
            <a:avLst/>
          </a:prstGeom>
          <a:noFill/>
        </p:spPr>
        <p:txBody>
          <a:bodyPr wrap="square" rtlCol="0">
            <a:spAutoFit/>
          </a:bodyPr>
          <a:lstStyle/>
          <a:p>
            <a:pPr indent="457200">
              <a:lnSpc>
                <a:spcPct val="150000"/>
              </a:lnSpc>
            </a:pPr>
            <a:r>
              <a:rPr lang="zh-CN" altLang="en-US" sz="2000" dirty="0" smtClean="0">
                <a:latin typeface="微软雅黑" pitchFamily="34" charset="-122"/>
                <a:ea typeface="微软雅黑" pitchFamily="34" charset="-122"/>
              </a:rPr>
              <a:t>链接预测（</a:t>
            </a:r>
            <a:r>
              <a:rPr lang="en-US" altLang="zh-CN" sz="2000" dirty="0" smtClean="0">
                <a:latin typeface="微软雅黑" pitchFamily="34" charset="-122"/>
                <a:ea typeface="微软雅黑" pitchFamily="34" charset="-122"/>
              </a:rPr>
              <a:t>LP</a:t>
            </a:r>
            <a:r>
              <a:rPr lang="zh-CN" altLang="en-US" sz="2000" dirty="0" smtClean="0">
                <a:latin typeface="微软雅黑" pitchFamily="34" charset="-122"/>
                <a:ea typeface="微软雅黑" pitchFamily="34" charset="-122"/>
              </a:rPr>
              <a:t>）旨在解决知识图谱不完整的问题，随着链接预测的不断发展，使得越来越多的模型出现，但是对于这些方法中各种设计选择的效果已经产生了不足的认识。总结来说，随着越来越多的模型出现，我们很难选择出最合适的模型，也无法确切的知道各个模型的优缺点。此外，这一领域的标准做法是测试大量的事实来报告准确性，其中一些实体被过度表示；这使得链路预测方法往往只修改包含这些实体的结构属性来展示良好的性能，而忽略知识图谱的主要部分。因此，在这篇综述论文中，来自罗马第三大学和阿尔伯塔大学的研究者对基于嵌入的链路预测方法进行全面比较，将分析维度扩展到常见的文献范围之外。他们通过实验比较了</a:t>
            </a:r>
            <a:r>
              <a:rPr lang="en-US" altLang="zh-CN" sz="2000" dirty="0" smtClean="0">
                <a:latin typeface="微软雅黑" pitchFamily="34" charset="-122"/>
                <a:ea typeface="微软雅黑" pitchFamily="34" charset="-122"/>
              </a:rPr>
              <a:t>18 </a:t>
            </a:r>
            <a:r>
              <a:rPr lang="zh-CN" altLang="en-US" sz="2000" dirty="0" smtClean="0">
                <a:latin typeface="微软雅黑" pitchFamily="34" charset="-122"/>
                <a:ea typeface="微软雅黑" pitchFamily="34" charset="-122"/>
              </a:rPr>
              <a:t>种当前最先进方法的有效性和效率，考虑到了一个基于规则的基线，并提供了文献中最流行基线的详细分析。</a:t>
            </a:r>
            <a:endParaRPr lang="zh-CN" altLang="en-US" sz="2000" dirty="0">
              <a:latin typeface="微软雅黑" pitchFamily="34" charset="-122"/>
              <a:ea typeface="微软雅黑" pitchFamily="34" charset="-122"/>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DCF069B-D994-4262-8CEC-8B0A802048A3}"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pPr/>
              <a:t>4</a:t>
            </a:fld>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TextBox 10"/>
          <p:cNvSpPr txBox="1"/>
          <p:nvPr/>
        </p:nvSpPr>
        <p:spPr>
          <a:xfrm>
            <a:off x="5593299" y="448343"/>
            <a:ext cx="1005403" cy="584775"/>
          </a:xfrm>
          <a:prstGeom prst="rect">
            <a:avLst/>
          </a:prstGeom>
          <a:noFill/>
        </p:spPr>
        <p:txBody>
          <a:bodyPr wrap="none" rtlCol="0">
            <a:spAutoFit/>
          </a:bodyPr>
          <a:lstStyle/>
          <a:p>
            <a:pPr algn="ctr"/>
            <a:r>
              <a:rPr lang="zh-CN" altLang="en-US" sz="3200" dirty="0" smtClean="0">
                <a:solidFill>
                  <a:schemeClr val="tx1">
                    <a:lumMod val="65000"/>
                    <a:lumOff val="3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引言</a:t>
            </a:r>
            <a:endPar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endParaRPr>
          </a:p>
        </p:txBody>
      </p:sp>
      <p:sp>
        <p:nvSpPr>
          <p:cNvPr id="5" name="矩形 4"/>
          <p:cNvSpPr/>
          <p:nvPr/>
        </p:nvSpPr>
        <p:spPr>
          <a:xfrm>
            <a:off x="0" y="5976917"/>
            <a:ext cx="12192000" cy="177800"/>
          </a:xfrm>
          <a:prstGeom prst="rect">
            <a:avLst/>
          </a:prstGeom>
          <a:solidFill>
            <a:srgbClr val="414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TextBox 46"/>
          <p:cNvSpPr txBox="1"/>
          <p:nvPr/>
        </p:nvSpPr>
        <p:spPr>
          <a:xfrm>
            <a:off x="1212575" y="1073426"/>
            <a:ext cx="9961791" cy="3323987"/>
          </a:xfrm>
          <a:prstGeom prst="rect">
            <a:avLst/>
          </a:prstGeom>
          <a:noFill/>
        </p:spPr>
        <p:txBody>
          <a:bodyPr wrap="square" rtlCol="0">
            <a:spAutoFit/>
          </a:bodyPr>
          <a:lstStyle/>
          <a:p>
            <a:pPr indent="457200">
              <a:lnSpc>
                <a:spcPct val="150000"/>
              </a:lnSpc>
            </a:pPr>
            <a:r>
              <a:rPr lang="zh-CN" altLang="en-US" sz="2000" dirty="0" smtClean="0">
                <a:latin typeface="微软雅黑" pitchFamily="34" charset="-122"/>
                <a:ea typeface="微软雅黑" pitchFamily="34" charset="-122"/>
              </a:rPr>
              <a:t>先介绍一下在知识图谱的链路预测任务中会运用到的一些关键概念，我们将一个知识图谱定义为一个有标记的有向多图，即多个不同标记的边能够连接相同节点的图：</a:t>
            </a:r>
            <a:r>
              <a:rPr lang="en-US" altLang="zh-CN" sz="2000" dirty="0" smtClean="0">
                <a:latin typeface="微软雅黑" pitchFamily="34" charset="-122"/>
                <a:ea typeface="微软雅黑" pitchFamily="34" charset="-122"/>
              </a:rPr>
              <a:t>KG=</a:t>
            </a:r>
            <a:r>
              <a:rPr lang="zh-CN" altLang="en-US" sz="2000" dirty="0" smtClean="0">
                <a:latin typeface="微软雅黑" pitchFamily="34" charset="-122"/>
                <a:ea typeface="微软雅黑" pitchFamily="34" charset="-122"/>
              </a:rPr>
              <a:t>（</a:t>
            </a:r>
            <a:r>
              <a:rPr lang="en-US" altLang="zh-CN" sz="2000" dirty="0" smtClean="0">
                <a:latin typeface="微软雅黑" pitchFamily="34" charset="-122"/>
                <a:ea typeface="微软雅黑" pitchFamily="34" charset="-122"/>
              </a:rPr>
              <a:t>E</a:t>
            </a:r>
            <a:r>
              <a:rPr lang="zh-CN" altLang="en-US" sz="2000" dirty="0" smtClean="0">
                <a:latin typeface="微软雅黑" pitchFamily="34" charset="-122"/>
                <a:ea typeface="微软雅黑" pitchFamily="34" charset="-122"/>
              </a:rPr>
              <a:t>，</a:t>
            </a:r>
            <a:r>
              <a:rPr lang="en-US" altLang="zh-CN" sz="2000" dirty="0" smtClean="0">
                <a:latin typeface="微软雅黑" pitchFamily="34" charset="-122"/>
                <a:ea typeface="微软雅黑" pitchFamily="34" charset="-122"/>
              </a:rPr>
              <a:t>R</a:t>
            </a:r>
            <a:r>
              <a:rPr lang="zh-CN" altLang="en-US" sz="2000" dirty="0" smtClean="0">
                <a:latin typeface="微软雅黑" pitchFamily="34" charset="-122"/>
                <a:ea typeface="微软雅黑" pitchFamily="34" charset="-122"/>
              </a:rPr>
              <a:t>，</a:t>
            </a:r>
            <a:r>
              <a:rPr lang="en-US" altLang="zh-CN" sz="2000" dirty="0" smtClean="0">
                <a:latin typeface="微软雅黑" pitchFamily="34" charset="-122"/>
                <a:ea typeface="微软雅黑" pitchFamily="34" charset="-122"/>
              </a:rPr>
              <a:t>G</a:t>
            </a:r>
            <a:r>
              <a:rPr lang="zh-CN" altLang="en-US" sz="2000" dirty="0" smtClean="0">
                <a:latin typeface="微软雅黑" pitchFamily="34" charset="-122"/>
                <a:ea typeface="微软雅黑" pitchFamily="34" charset="-122"/>
              </a:rPr>
              <a:t>），其中</a:t>
            </a:r>
            <a:r>
              <a:rPr lang="en-US" altLang="zh-CN" sz="2000" dirty="0" smtClean="0">
                <a:latin typeface="微软雅黑" pitchFamily="34" charset="-122"/>
                <a:ea typeface="微软雅黑" pitchFamily="34" charset="-122"/>
              </a:rPr>
              <a:t>E</a:t>
            </a:r>
            <a:r>
              <a:rPr lang="zh-CN" altLang="en-US" sz="2000" dirty="0" smtClean="0">
                <a:latin typeface="微软雅黑" pitchFamily="34" charset="-122"/>
                <a:ea typeface="微软雅黑" pitchFamily="34" charset="-122"/>
              </a:rPr>
              <a:t>是代表实体的一组节点，</a:t>
            </a:r>
            <a:r>
              <a:rPr lang="en-US" altLang="zh-CN" sz="2000" dirty="0" smtClean="0">
                <a:latin typeface="微软雅黑" pitchFamily="34" charset="-122"/>
                <a:ea typeface="微软雅黑" pitchFamily="34" charset="-122"/>
              </a:rPr>
              <a:t>R</a:t>
            </a:r>
            <a:r>
              <a:rPr lang="zh-CN" altLang="en-US" sz="2000" dirty="0" smtClean="0">
                <a:latin typeface="微软雅黑" pitchFamily="34" charset="-122"/>
                <a:ea typeface="微软雅黑" pitchFamily="34" charset="-122"/>
              </a:rPr>
              <a:t>是表示关系的一组标签，</a:t>
            </a:r>
            <a:r>
              <a:rPr lang="en-US" altLang="zh-CN" sz="2000" dirty="0" smtClean="0">
                <a:latin typeface="微软雅黑" pitchFamily="34" charset="-122"/>
                <a:ea typeface="微软雅黑" pitchFamily="34" charset="-122"/>
              </a:rPr>
              <a:t>G</a:t>
            </a:r>
            <a:r>
              <a:rPr lang="zh-CN" altLang="en-US" sz="2000" dirty="0" smtClean="0">
                <a:latin typeface="微软雅黑" pitchFamily="34" charset="-122"/>
                <a:ea typeface="微软雅黑" pitchFamily="34" charset="-122"/>
              </a:rPr>
              <a:t>则是表示连接实体对的事实的一组边，每个事实都是一个三重</a:t>
            </a:r>
            <a:r>
              <a:rPr lang="en-US" altLang="zh-CN" sz="2000" dirty="0" smtClean="0">
                <a:latin typeface="微软雅黑" pitchFamily="34" charset="-122"/>
                <a:ea typeface="微软雅黑" pitchFamily="34" charset="-122"/>
              </a:rPr>
              <a:t>&lt;h</a:t>
            </a:r>
            <a:r>
              <a:rPr lang="zh-CN" altLang="en-US" sz="2000" dirty="0" smtClean="0">
                <a:latin typeface="微软雅黑" pitchFamily="34" charset="-122"/>
                <a:ea typeface="微软雅黑" pitchFamily="34" charset="-122"/>
              </a:rPr>
              <a:t>，</a:t>
            </a:r>
            <a:r>
              <a:rPr lang="en-US" altLang="zh-CN" sz="2000" dirty="0" smtClean="0">
                <a:latin typeface="微软雅黑" pitchFamily="34" charset="-122"/>
                <a:ea typeface="微软雅黑" pitchFamily="34" charset="-122"/>
              </a:rPr>
              <a:t>r</a:t>
            </a:r>
            <a:r>
              <a:rPr lang="zh-CN" altLang="en-US" sz="2000" dirty="0" smtClean="0">
                <a:latin typeface="微软雅黑" pitchFamily="34" charset="-122"/>
                <a:ea typeface="微软雅黑" pitchFamily="34" charset="-122"/>
              </a:rPr>
              <a:t>，</a:t>
            </a:r>
            <a:r>
              <a:rPr lang="en-US" altLang="zh-CN" sz="2000" dirty="0" smtClean="0">
                <a:latin typeface="微软雅黑" pitchFamily="34" charset="-122"/>
                <a:ea typeface="微软雅黑" pitchFamily="34" charset="-122"/>
              </a:rPr>
              <a:t>t&gt;</a:t>
            </a:r>
            <a:r>
              <a:rPr lang="zh-CN" altLang="en-US" sz="2000" dirty="0" smtClean="0">
                <a:latin typeface="微软雅黑" pitchFamily="34" charset="-122"/>
                <a:ea typeface="微软雅黑" pitchFamily="34" charset="-122"/>
              </a:rPr>
              <a:t>结构，其中</a:t>
            </a:r>
            <a:r>
              <a:rPr lang="en-US" altLang="zh-CN" sz="2000" dirty="0" smtClean="0">
                <a:latin typeface="微软雅黑" pitchFamily="34" charset="-122"/>
                <a:ea typeface="微软雅黑" pitchFamily="34" charset="-122"/>
              </a:rPr>
              <a:t>h</a:t>
            </a:r>
            <a:r>
              <a:rPr lang="zh-CN" altLang="en-US" sz="2000" dirty="0" smtClean="0">
                <a:latin typeface="微软雅黑" pitchFamily="34" charset="-122"/>
                <a:ea typeface="微软雅黑" pitchFamily="34" charset="-122"/>
              </a:rPr>
              <a:t>是头，</a:t>
            </a:r>
            <a:r>
              <a:rPr lang="en-US" altLang="zh-CN" sz="2000" dirty="0" smtClean="0">
                <a:latin typeface="微软雅黑" pitchFamily="34" charset="-122"/>
                <a:ea typeface="微软雅黑" pitchFamily="34" charset="-122"/>
              </a:rPr>
              <a:t>r</a:t>
            </a:r>
            <a:r>
              <a:rPr lang="zh-CN" altLang="en-US" sz="2000" dirty="0" smtClean="0">
                <a:latin typeface="微软雅黑" pitchFamily="34" charset="-122"/>
                <a:ea typeface="微软雅黑" pitchFamily="34" charset="-122"/>
              </a:rPr>
              <a:t>是关系，</a:t>
            </a:r>
            <a:r>
              <a:rPr lang="en-US" altLang="zh-CN" sz="2000" dirty="0" smtClean="0">
                <a:latin typeface="微软雅黑" pitchFamily="34" charset="-122"/>
                <a:ea typeface="微软雅黑" pitchFamily="34" charset="-122"/>
              </a:rPr>
              <a:t>t</a:t>
            </a:r>
            <a:r>
              <a:rPr lang="zh-CN" altLang="en-US" sz="2000" dirty="0" smtClean="0">
                <a:latin typeface="微软雅黑" pitchFamily="34" charset="-122"/>
                <a:ea typeface="微软雅黑" pitchFamily="34" charset="-122"/>
              </a:rPr>
              <a:t>是尾巴。</a:t>
            </a:r>
            <a:endParaRPr lang="en-US" altLang="zh-CN" sz="2000" dirty="0" smtClean="0">
              <a:latin typeface="微软雅黑" pitchFamily="34" charset="-122"/>
              <a:ea typeface="微软雅黑" pitchFamily="34" charset="-122"/>
            </a:endParaRPr>
          </a:p>
          <a:p>
            <a:pPr indent="457200">
              <a:lnSpc>
                <a:spcPct val="150000"/>
              </a:lnSpc>
            </a:pPr>
            <a:r>
              <a:rPr lang="zh-CN" altLang="en-US" sz="2000" dirty="0" smtClean="0">
                <a:latin typeface="微软雅黑" pitchFamily="34" charset="-122"/>
                <a:ea typeface="微软雅黑" pitchFamily="34" charset="-122"/>
              </a:rPr>
              <a:t>链路预测任务是利用一个知识图谱中现有的事实来推断缺失的事实，如已知头实体</a:t>
            </a:r>
            <a:r>
              <a:rPr lang="en-US" altLang="zh-CN" sz="2000" dirty="0" smtClean="0">
                <a:latin typeface="微软雅黑" pitchFamily="34" charset="-122"/>
                <a:ea typeface="微软雅黑" pitchFamily="34" charset="-122"/>
              </a:rPr>
              <a:t>h</a:t>
            </a:r>
            <a:r>
              <a:rPr lang="zh-CN" altLang="en-US" sz="2000" dirty="0" smtClean="0">
                <a:latin typeface="微软雅黑" pitchFamily="34" charset="-122"/>
                <a:ea typeface="微软雅黑" pitchFamily="34" charset="-122"/>
              </a:rPr>
              <a:t>和关系</a:t>
            </a:r>
            <a:r>
              <a:rPr lang="en-US" altLang="zh-CN" sz="2000" dirty="0" smtClean="0">
                <a:latin typeface="微软雅黑" pitchFamily="34" charset="-122"/>
                <a:ea typeface="微软雅黑" pitchFamily="34" charset="-122"/>
              </a:rPr>
              <a:t>r</a:t>
            </a:r>
            <a:r>
              <a:rPr lang="zh-CN" altLang="en-US" sz="2000" dirty="0" smtClean="0">
                <a:latin typeface="微软雅黑" pitchFamily="34" charset="-122"/>
                <a:ea typeface="微软雅黑" pitchFamily="34" charset="-122"/>
              </a:rPr>
              <a:t>预测尾实体</a:t>
            </a:r>
            <a:r>
              <a:rPr lang="en-US" altLang="zh-CN" sz="2000" dirty="0" smtClean="0">
                <a:latin typeface="微软雅黑" pitchFamily="34" charset="-122"/>
                <a:ea typeface="微软雅黑" pitchFamily="34" charset="-122"/>
              </a:rPr>
              <a:t>t</a:t>
            </a:r>
            <a:r>
              <a:rPr lang="zh-CN" altLang="en-US" sz="2000" dirty="0" smtClean="0">
                <a:latin typeface="微软雅黑" pitchFamily="34" charset="-122"/>
                <a:ea typeface="微软雅黑" pitchFamily="34" charset="-122"/>
              </a:rPr>
              <a:t>，在预测中，我们称已知实体为源实体，预测实体为目标实体。</a:t>
            </a:r>
            <a:endParaRPr lang="en-US" altLang="zh-CN" sz="2000" dirty="0" smtClean="0">
              <a:latin typeface="微软雅黑" pitchFamily="34" charset="-122"/>
              <a:ea typeface="微软雅黑" pitchFamily="34" charset="-122"/>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DCF069B-D994-4262-8CEC-8B0A802048A3}"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pPr/>
              <a:t>5</a:t>
            </a:fld>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TextBox 10"/>
          <p:cNvSpPr txBox="1"/>
          <p:nvPr/>
        </p:nvSpPr>
        <p:spPr>
          <a:xfrm>
            <a:off x="5182926" y="448343"/>
            <a:ext cx="1826142" cy="584775"/>
          </a:xfrm>
          <a:prstGeom prst="rect">
            <a:avLst/>
          </a:prstGeom>
          <a:noFill/>
        </p:spPr>
        <p:txBody>
          <a:bodyPr wrap="none" rtlCol="0">
            <a:spAutoFit/>
          </a:bodyPr>
          <a:lstStyle/>
          <a:p>
            <a:pPr algn="ctr"/>
            <a:r>
              <a:rPr lang="zh-CN" altLang="en-US" sz="3200" dirty="0" smtClean="0">
                <a:solidFill>
                  <a:schemeClr val="tx1">
                    <a:lumMod val="65000"/>
                    <a:lumOff val="3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评测指标</a:t>
            </a:r>
            <a:endPar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endParaRPr>
          </a:p>
        </p:txBody>
      </p:sp>
      <p:sp>
        <p:nvSpPr>
          <p:cNvPr id="5" name="矩形 4"/>
          <p:cNvSpPr/>
          <p:nvPr/>
        </p:nvSpPr>
        <p:spPr>
          <a:xfrm>
            <a:off x="0" y="5976917"/>
            <a:ext cx="12192000" cy="177800"/>
          </a:xfrm>
          <a:prstGeom prst="rect">
            <a:avLst/>
          </a:prstGeom>
          <a:solidFill>
            <a:srgbClr val="414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TextBox 46"/>
          <p:cNvSpPr txBox="1"/>
          <p:nvPr/>
        </p:nvSpPr>
        <p:spPr>
          <a:xfrm>
            <a:off x="238796" y="1120927"/>
            <a:ext cx="8272157" cy="1477328"/>
          </a:xfrm>
          <a:prstGeom prst="rect">
            <a:avLst/>
          </a:prstGeom>
          <a:noFill/>
        </p:spPr>
        <p:txBody>
          <a:bodyPr wrap="square" rtlCol="0">
            <a:spAutoFit/>
          </a:bodyPr>
          <a:lstStyle/>
          <a:p>
            <a:pPr>
              <a:lnSpc>
                <a:spcPct val="150000"/>
              </a:lnSpc>
            </a:pPr>
            <a:r>
              <a:rPr lang="en-US" altLang="zh-CN" sz="2000" dirty="0" smtClean="0">
                <a:latin typeface="微软雅黑" pitchFamily="34" charset="-122"/>
                <a:ea typeface="微软雅黑" pitchFamily="34" charset="-122"/>
              </a:rPr>
              <a:t>         </a:t>
            </a:r>
            <a:r>
              <a:rPr lang="zh-CN" altLang="en-US" sz="2000" dirty="0" smtClean="0">
                <a:latin typeface="微软雅黑" pitchFamily="34" charset="-122"/>
                <a:ea typeface="微软雅黑" pitchFamily="34" charset="-122"/>
              </a:rPr>
              <a:t>在预测阶段，给定一个不完整的三元组</a:t>
            </a:r>
            <a:r>
              <a:rPr lang="en-US" altLang="zh-CN" sz="2000" dirty="0" smtClean="0">
                <a:latin typeface="微软雅黑" pitchFamily="34" charset="-122"/>
                <a:ea typeface="微软雅黑" pitchFamily="34" charset="-122"/>
              </a:rPr>
              <a:t>&lt;h</a:t>
            </a:r>
            <a:r>
              <a:rPr lang="zh-CN" altLang="en-US" sz="2000" dirty="0" smtClean="0">
                <a:latin typeface="微软雅黑" pitchFamily="34" charset="-122"/>
                <a:ea typeface="微软雅黑" pitchFamily="34" charset="-122"/>
              </a:rPr>
              <a:t>，</a:t>
            </a:r>
            <a:r>
              <a:rPr lang="en-US" altLang="zh-CN" sz="2000" dirty="0" smtClean="0">
                <a:latin typeface="微软雅黑" pitchFamily="34" charset="-122"/>
                <a:ea typeface="微软雅黑" pitchFamily="34" charset="-122"/>
              </a:rPr>
              <a:t>r</a:t>
            </a:r>
            <a:r>
              <a:rPr lang="zh-CN" altLang="en-US" sz="2000" dirty="0" smtClean="0">
                <a:latin typeface="微软雅黑" pitchFamily="34" charset="-122"/>
                <a:ea typeface="微软雅黑" pitchFamily="34" charset="-122"/>
              </a:rPr>
              <a:t>，</a:t>
            </a:r>
            <a:r>
              <a:rPr lang="en-US" altLang="zh-CN" sz="2000" dirty="0" smtClean="0">
                <a:latin typeface="微软雅黑" pitchFamily="34" charset="-122"/>
                <a:ea typeface="微软雅黑" pitchFamily="34" charset="-122"/>
              </a:rPr>
              <a:t>?&gt;</a:t>
            </a:r>
            <a:r>
              <a:rPr lang="zh-CN" altLang="en-US" sz="2000" dirty="0" smtClean="0">
                <a:latin typeface="微软雅黑" pitchFamily="34" charset="-122"/>
                <a:ea typeface="微软雅黑" pitchFamily="34" charset="-122"/>
              </a:rPr>
              <a:t>，缺失的尾实体根据已知的头实体，对应关系，边这三者进行运算，将得分最高的实体作为预测结果，如右图所示，类似进行头实体的预测。</a:t>
            </a:r>
            <a:endParaRPr lang="en-US" altLang="zh-CN" sz="2000" dirty="0" smtClean="0">
              <a:latin typeface="微软雅黑" pitchFamily="34" charset="-122"/>
              <a:ea typeface="微软雅黑" pitchFamily="34" charset="-122"/>
            </a:endParaRPr>
          </a:p>
        </p:txBody>
      </p:sp>
      <p:pic>
        <p:nvPicPr>
          <p:cNvPr id="24577" name="Picture 1"/>
          <p:cNvPicPr>
            <a:picLocks noChangeAspect="1" noChangeArrowheads="1"/>
          </p:cNvPicPr>
          <p:nvPr/>
        </p:nvPicPr>
        <p:blipFill>
          <a:blip r:embed="rId3" cstate="print"/>
          <a:srcRect/>
          <a:stretch>
            <a:fillRect/>
          </a:stretch>
        </p:blipFill>
        <p:spPr bwMode="auto">
          <a:xfrm>
            <a:off x="8421736" y="1580322"/>
            <a:ext cx="3477542" cy="924740"/>
          </a:xfrm>
          <a:prstGeom prst="rect">
            <a:avLst/>
          </a:prstGeom>
          <a:noFill/>
          <a:ln w="9525">
            <a:noFill/>
            <a:miter lim="800000"/>
            <a:headEnd/>
            <a:tailEnd/>
          </a:ln>
        </p:spPr>
      </p:pic>
      <p:sp>
        <p:nvSpPr>
          <p:cNvPr id="7" name="TextBox 6"/>
          <p:cNvSpPr txBox="1"/>
          <p:nvPr/>
        </p:nvSpPr>
        <p:spPr>
          <a:xfrm>
            <a:off x="397565" y="3268799"/>
            <a:ext cx="7822096" cy="1938992"/>
          </a:xfrm>
          <a:prstGeom prst="rect">
            <a:avLst/>
          </a:prstGeom>
          <a:noFill/>
        </p:spPr>
        <p:txBody>
          <a:bodyPr wrap="square" rtlCol="0">
            <a:spAutoFit/>
          </a:bodyPr>
          <a:lstStyle/>
          <a:p>
            <a:pPr>
              <a:lnSpc>
                <a:spcPct val="150000"/>
              </a:lnSpc>
            </a:pPr>
            <a:r>
              <a:rPr lang="en-US" altLang="zh-CN" sz="2000" dirty="0" smtClean="0">
                <a:latin typeface="微软雅黑" pitchFamily="34" charset="-122"/>
                <a:ea typeface="微软雅黑" pitchFamily="34" charset="-122"/>
              </a:rPr>
              <a:t>         </a:t>
            </a:r>
            <a:r>
              <a:rPr lang="zh-CN" altLang="en-US" sz="2000" dirty="0" smtClean="0">
                <a:latin typeface="微软雅黑" pitchFamily="34" charset="-122"/>
                <a:ea typeface="微软雅黑" pitchFamily="34" charset="-122"/>
              </a:rPr>
              <a:t>评估是通过对已知事实中的所有测试三元组进行头尾预测，并计算每次目标实体与其它实体的排名来进行的。排名可以在两种不同的设置中计算：原始场景（</a:t>
            </a:r>
            <a:r>
              <a:rPr lang="en-US" altLang="zh-CN" sz="2000" dirty="0" smtClean="0">
                <a:latin typeface="微软雅黑" pitchFamily="34" charset="-122"/>
                <a:ea typeface="微软雅黑" pitchFamily="34" charset="-122"/>
              </a:rPr>
              <a:t>raw scenario</a:t>
            </a:r>
            <a:r>
              <a:rPr lang="zh-CN" altLang="en-US" sz="2000" dirty="0" smtClean="0">
                <a:latin typeface="微软雅黑" pitchFamily="34" charset="-122"/>
                <a:ea typeface="微软雅黑" pitchFamily="34" charset="-122"/>
              </a:rPr>
              <a:t>）和过滤场景（</a:t>
            </a:r>
            <a:r>
              <a:rPr lang="en-US" altLang="zh-CN" sz="2000" dirty="0" smtClean="0">
                <a:latin typeface="微软雅黑" pitchFamily="34" charset="-122"/>
                <a:ea typeface="微软雅黑" pitchFamily="34" charset="-122"/>
              </a:rPr>
              <a:t>filtered scenario</a:t>
            </a:r>
            <a:r>
              <a:rPr lang="zh-CN" altLang="en-US" sz="2000" dirty="0" smtClean="0">
                <a:latin typeface="微软雅黑" pitchFamily="34" charset="-122"/>
                <a:ea typeface="微软雅黑" pitchFamily="34" charset="-122"/>
              </a:rPr>
              <a:t>），这取决于如何处理高于目标答案的其它有效答案。</a:t>
            </a:r>
            <a:endParaRPr lang="en-US" altLang="zh-CN" sz="2000" dirty="0" smtClean="0">
              <a:latin typeface="微软雅黑" pitchFamily="34" charset="-122"/>
              <a:ea typeface="微软雅黑" pitchFamily="34" charset="-122"/>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DCF069B-D994-4262-8CEC-8B0A802048A3}"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pPr/>
              <a:t>6</a:t>
            </a:fld>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TextBox 10"/>
          <p:cNvSpPr txBox="1"/>
          <p:nvPr/>
        </p:nvSpPr>
        <p:spPr>
          <a:xfrm>
            <a:off x="5182926" y="448343"/>
            <a:ext cx="1826142" cy="584775"/>
          </a:xfrm>
          <a:prstGeom prst="rect">
            <a:avLst/>
          </a:prstGeom>
          <a:noFill/>
        </p:spPr>
        <p:txBody>
          <a:bodyPr wrap="none" rtlCol="0">
            <a:spAutoFit/>
          </a:bodyPr>
          <a:lstStyle/>
          <a:p>
            <a:pPr algn="ctr"/>
            <a:r>
              <a:rPr lang="zh-CN" altLang="en-US" sz="3200" dirty="0" smtClean="0">
                <a:solidFill>
                  <a:schemeClr val="tx1">
                    <a:lumMod val="65000"/>
                    <a:lumOff val="3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评测指标</a:t>
            </a:r>
            <a:endPar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endParaRPr>
          </a:p>
        </p:txBody>
      </p:sp>
      <p:sp>
        <p:nvSpPr>
          <p:cNvPr id="5" name="矩形 4"/>
          <p:cNvSpPr/>
          <p:nvPr/>
        </p:nvSpPr>
        <p:spPr>
          <a:xfrm>
            <a:off x="0" y="5976917"/>
            <a:ext cx="12192000" cy="177800"/>
          </a:xfrm>
          <a:prstGeom prst="rect">
            <a:avLst/>
          </a:prstGeom>
          <a:solidFill>
            <a:srgbClr val="414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TextBox 6"/>
          <p:cNvSpPr txBox="1"/>
          <p:nvPr/>
        </p:nvSpPr>
        <p:spPr>
          <a:xfrm>
            <a:off x="0" y="1102069"/>
            <a:ext cx="11658600" cy="2400657"/>
          </a:xfrm>
          <a:prstGeom prst="rect">
            <a:avLst/>
          </a:prstGeom>
          <a:noFill/>
        </p:spPr>
        <p:txBody>
          <a:bodyPr wrap="square" rtlCol="0">
            <a:spAutoFit/>
          </a:bodyPr>
          <a:lstStyle/>
          <a:p>
            <a:pPr indent="457200">
              <a:lnSpc>
                <a:spcPct val="150000"/>
              </a:lnSpc>
            </a:pPr>
            <a:r>
              <a:rPr lang="zh-CN" altLang="en-US" sz="2000" dirty="0" smtClean="0">
                <a:latin typeface="微软雅黑" pitchFamily="34" charset="-122"/>
                <a:ea typeface="微软雅黑" pitchFamily="34" charset="-122"/>
              </a:rPr>
              <a:t>上述模式在处理高于目标答案的其它有效答案时的方式并不同，如当预测</a:t>
            </a:r>
            <a:r>
              <a:rPr lang="en-US" altLang="zh-CN" sz="2000" dirty="0" smtClean="0">
                <a:latin typeface="微软雅黑" pitchFamily="34" charset="-122"/>
                <a:ea typeface="微软雅黑" pitchFamily="34" charset="-122"/>
              </a:rPr>
              <a:t>&lt;</a:t>
            </a:r>
            <a:r>
              <a:rPr lang="zh-CN" altLang="en-US" sz="2000" dirty="0" smtClean="0">
                <a:latin typeface="微软雅黑" pitchFamily="34" charset="-122"/>
                <a:ea typeface="微软雅黑" pitchFamily="34" charset="-122"/>
              </a:rPr>
              <a:t>巴拉克</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奥巴马，父亲，娜塔莎</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奥巴马</a:t>
            </a:r>
            <a:r>
              <a:rPr lang="en-US" altLang="zh-CN" sz="2000" dirty="0" smtClean="0">
                <a:latin typeface="微软雅黑" pitchFamily="34" charset="-122"/>
                <a:ea typeface="微软雅黑" pitchFamily="34" charset="-122"/>
              </a:rPr>
              <a:t>&gt;</a:t>
            </a:r>
            <a:r>
              <a:rPr lang="zh-CN" altLang="en-US" sz="2000" dirty="0" smtClean="0">
                <a:latin typeface="微软雅黑" pitchFamily="34" charset="-122"/>
                <a:ea typeface="微软雅黑" pitchFamily="34" charset="-122"/>
              </a:rPr>
              <a:t>的尾实体时，模型可能给予玛利亚</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奥巴马更高的分数，而不是娜塔莎</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奥巴马。更一般地说，如果一个预测的实体产生了一个包含在知识图谱中的已有事实时，即使它不同于目标实体，仍可以被认作是一个有效的答案。原始场景中，超过目标实体的有效实体被认为是错误的，会加入到排名计算中去；过滤场景中则不视其为错误，但会在排名计算中将其跳过。</a:t>
            </a:r>
            <a:endParaRPr lang="en-US" altLang="zh-CN" sz="2000" dirty="0" smtClean="0">
              <a:latin typeface="微软雅黑" pitchFamily="34" charset="-122"/>
              <a:ea typeface="微软雅黑" pitchFamily="34" charset="-122"/>
            </a:endParaRPr>
          </a:p>
        </p:txBody>
      </p:sp>
      <p:pic>
        <p:nvPicPr>
          <p:cNvPr id="24578" name="Picture 2"/>
          <p:cNvPicPr>
            <a:picLocks noChangeAspect="1" noChangeArrowheads="1"/>
          </p:cNvPicPr>
          <p:nvPr/>
        </p:nvPicPr>
        <p:blipFill>
          <a:blip r:embed="rId3" cstate="print"/>
          <a:srcRect/>
          <a:stretch>
            <a:fillRect/>
          </a:stretch>
        </p:blipFill>
        <p:spPr bwMode="auto">
          <a:xfrm>
            <a:off x="3692111" y="3422465"/>
            <a:ext cx="4656759" cy="2602650"/>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DCF069B-D994-4262-8CEC-8B0A802048A3}"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pPr/>
              <a:t>7</a:t>
            </a:fld>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TextBox 10"/>
          <p:cNvSpPr txBox="1"/>
          <p:nvPr/>
        </p:nvSpPr>
        <p:spPr>
          <a:xfrm>
            <a:off x="5182925" y="448343"/>
            <a:ext cx="1826142" cy="584775"/>
          </a:xfrm>
          <a:prstGeom prst="rect">
            <a:avLst/>
          </a:prstGeom>
          <a:noFill/>
        </p:spPr>
        <p:txBody>
          <a:bodyPr wrap="none" rtlCol="0">
            <a:spAutoFit/>
          </a:bodyPr>
          <a:lstStyle/>
          <a:p>
            <a:pPr algn="ctr"/>
            <a:r>
              <a:rPr lang="zh-CN" altLang="en-US" sz="3200" dirty="0" smtClean="0">
                <a:solidFill>
                  <a:schemeClr val="tx1">
                    <a:lumMod val="65000"/>
                    <a:lumOff val="3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模型分类</a:t>
            </a:r>
            <a:endPar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endParaRPr>
          </a:p>
        </p:txBody>
      </p:sp>
      <p:sp>
        <p:nvSpPr>
          <p:cNvPr id="5" name="矩形 4"/>
          <p:cNvSpPr/>
          <p:nvPr/>
        </p:nvSpPr>
        <p:spPr>
          <a:xfrm>
            <a:off x="0" y="5976917"/>
            <a:ext cx="12192000" cy="177800"/>
          </a:xfrm>
          <a:prstGeom prst="rect">
            <a:avLst/>
          </a:prstGeom>
          <a:solidFill>
            <a:srgbClr val="414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TextBox 46"/>
          <p:cNvSpPr txBox="1"/>
          <p:nvPr/>
        </p:nvSpPr>
        <p:spPr>
          <a:xfrm>
            <a:off x="238796" y="1120927"/>
            <a:ext cx="11953204" cy="1015663"/>
          </a:xfrm>
          <a:prstGeom prst="rect">
            <a:avLst/>
          </a:prstGeom>
          <a:noFill/>
        </p:spPr>
        <p:txBody>
          <a:bodyPr wrap="square" rtlCol="0">
            <a:spAutoFit/>
          </a:bodyPr>
          <a:lstStyle/>
          <a:p>
            <a:pPr>
              <a:lnSpc>
                <a:spcPct val="150000"/>
              </a:lnSpc>
            </a:pPr>
            <a:r>
              <a:rPr lang="en-US" altLang="zh-CN" sz="2000" dirty="0" smtClean="0">
                <a:latin typeface="微软雅黑" pitchFamily="34" charset="-122"/>
                <a:ea typeface="微软雅黑" pitchFamily="34" charset="-122"/>
              </a:rPr>
              <a:t>         </a:t>
            </a:r>
            <a:r>
              <a:rPr lang="zh-CN" altLang="en-US" sz="2000" dirty="0" smtClean="0">
                <a:latin typeface="微软雅黑" pitchFamily="34" charset="-122"/>
                <a:ea typeface="微软雅黑" pitchFamily="34" charset="-122"/>
              </a:rPr>
              <a:t>下图是在研究中对于链路预测模型的分类，定义了三个主要的模型系列：矩阵张量分解、几何方法和深度学习，虚线箭头表示目标方法通过概括或专门化其评分函数的定义在原方法的基础上生成的。</a:t>
            </a:r>
            <a:endParaRPr lang="en-US" altLang="zh-CN" sz="2000" dirty="0" smtClean="0">
              <a:latin typeface="微软雅黑" pitchFamily="34" charset="-122"/>
              <a:ea typeface="微软雅黑" pitchFamily="34" charset="-122"/>
            </a:endParaRPr>
          </a:p>
        </p:txBody>
      </p:sp>
      <p:pic>
        <p:nvPicPr>
          <p:cNvPr id="38914" name="Picture 2"/>
          <p:cNvPicPr>
            <a:picLocks noChangeAspect="1" noChangeArrowheads="1"/>
          </p:cNvPicPr>
          <p:nvPr/>
        </p:nvPicPr>
        <p:blipFill>
          <a:blip r:embed="rId3" cstate="print"/>
          <a:srcRect/>
          <a:stretch>
            <a:fillRect/>
          </a:stretch>
        </p:blipFill>
        <p:spPr bwMode="auto">
          <a:xfrm>
            <a:off x="2262191" y="2291529"/>
            <a:ext cx="7219742" cy="3691000"/>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DCF069B-D994-4262-8CEC-8B0A802048A3}"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pPr/>
              <a:t>8</a:t>
            </a:fld>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TextBox 10"/>
          <p:cNvSpPr txBox="1"/>
          <p:nvPr/>
        </p:nvSpPr>
        <p:spPr>
          <a:xfrm>
            <a:off x="5182926" y="448343"/>
            <a:ext cx="1826142" cy="584775"/>
          </a:xfrm>
          <a:prstGeom prst="rect">
            <a:avLst/>
          </a:prstGeom>
          <a:noFill/>
        </p:spPr>
        <p:txBody>
          <a:bodyPr wrap="none" rtlCol="0">
            <a:spAutoFit/>
          </a:bodyPr>
          <a:lstStyle/>
          <a:p>
            <a:pPr algn="ctr"/>
            <a:r>
              <a:rPr lang="zh-CN" altLang="en-US" sz="3200" dirty="0" smtClean="0">
                <a:solidFill>
                  <a:schemeClr val="tx1">
                    <a:lumMod val="65000"/>
                    <a:lumOff val="3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模型分类</a:t>
            </a:r>
            <a:endPar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endParaRPr>
          </a:p>
        </p:txBody>
      </p:sp>
      <p:sp>
        <p:nvSpPr>
          <p:cNvPr id="5" name="矩形 4"/>
          <p:cNvSpPr/>
          <p:nvPr/>
        </p:nvSpPr>
        <p:spPr>
          <a:xfrm>
            <a:off x="0" y="5976917"/>
            <a:ext cx="12192000" cy="177800"/>
          </a:xfrm>
          <a:prstGeom prst="rect">
            <a:avLst/>
          </a:prstGeom>
          <a:solidFill>
            <a:srgbClr val="414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TextBox 46"/>
          <p:cNvSpPr txBox="1"/>
          <p:nvPr/>
        </p:nvSpPr>
        <p:spPr>
          <a:xfrm>
            <a:off x="238797" y="1120927"/>
            <a:ext cx="11743405" cy="499624"/>
          </a:xfrm>
          <a:prstGeom prst="rect">
            <a:avLst/>
          </a:prstGeom>
          <a:noFill/>
        </p:spPr>
        <p:txBody>
          <a:bodyPr wrap="square" rtlCol="0">
            <a:spAutoFit/>
          </a:bodyPr>
          <a:lstStyle/>
          <a:p>
            <a:pPr>
              <a:lnSpc>
                <a:spcPct val="150000"/>
              </a:lnSpc>
            </a:pPr>
            <a:r>
              <a:rPr lang="en-US" altLang="zh-CN" sz="2000" dirty="0" smtClean="0">
                <a:latin typeface="微软雅黑" pitchFamily="34" charset="-122"/>
                <a:ea typeface="微软雅黑" pitchFamily="34" charset="-122"/>
              </a:rPr>
              <a:t>         </a:t>
            </a:r>
            <a:r>
              <a:rPr lang="zh-CN" altLang="en-US" sz="2000" dirty="0" smtClean="0">
                <a:latin typeface="微软雅黑" pitchFamily="34" charset="-122"/>
                <a:ea typeface="微软雅黑" pitchFamily="34" charset="-122"/>
              </a:rPr>
              <a:t>下表中报告了有关所包括的模型的进一步信息：得分、损失函数、约束和空间复杂度。</a:t>
            </a:r>
            <a:endParaRPr lang="en-US" altLang="zh-CN" sz="2000" dirty="0" smtClean="0">
              <a:latin typeface="微软雅黑" pitchFamily="34" charset="-122"/>
              <a:ea typeface="微软雅黑" pitchFamily="34" charset="-122"/>
            </a:endParaRPr>
          </a:p>
        </p:txBody>
      </p:sp>
      <p:pic>
        <p:nvPicPr>
          <p:cNvPr id="22529" name="Picture 1"/>
          <p:cNvPicPr>
            <a:picLocks noChangeAspect="1" noChangeArrowheads="1"/>
          </p:cNvPicPr>
          <p:nvPr/>
        </p:nvPicPr>
        <p:blipFill>
          <a:blip r:embed="rId3" cstate="print"/>
          <a:srcRect/>
          <a:stretch>
            <a:fillRect/>
          </a:stretch>
        </p:blipFill>
        <p:spPr bwMode="auto">
          <a:xfrm>
            <a:off x="3327332" y="1688404"/>
            <a:ext cx="5538372" cy="4197217"/>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DCF069B-D994-4262-8CEC-8B0A802048A3}" type="slidenum">
              <a:rPr lang="zh-CN" altLang="en-US" smtClean="0">
                <a:latin typeface="微软雅黑" panose="020B0503020204020204" pitchFamily="34" charset="-122"/>
                <a:ea typeface="微软雅黑" panose="020B0503020204020204" pitchFamily="34" charset="-122"/>
                <a:sym typeface="微软雅黑" panose="020B0503020204020204" pitchFamily="34" charset="-122"/>
              </a:rPr>
              <a:pPr/>
              <a:t>9</a:t>
            </a:fld>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TextBox 10"/>
          <p:cNvSpPr txBox="1"/>
          <p:nvPr/>
        </p:nvSpPr>
        <p:spPr>
          <a:xfrm>
            <a:off x="4362189" y="448343"/>
            <a:ext cx="3467616" cy="584775"/>
          </a:xfrm>
          <a:prstGeom prst="rect">
            <a:avLst/>
          </a:prstGeom>
          <a:noFill/>
        </p:spPr>
        <p:txBody>
          <a:bodyPr wrap="none" rtlCol="0">
            <a:spAutoFit/>
          </a:bodyPr>
          <a:lstStyle/>
          <a:p>
            <a:pPr algn="ctr"/>
            <a:r>
              <a:rPr lang="zh-CN" altLang="en-US" sz="3200" dirty="0" smtClean="0">
                <a:solidFill>
                  <a:schemeClr val="tx1">
                    <a:lumMod val="65000"/>
                    <a:lumOff val="3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链路预测技术综述</a:t>
            </a:r>
            <a:endPar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endParaRPr>
          </a:p>
        </p:txBody>
      </p:sp>
      <p:sp>
        <p:nvSpPr>
          <p:cNvPr id="5" name="矩形 4"/>
          <p:cNvSpPr/>
          <p:nvPr/>
        </p:nvSpPr>
        <p:spPr>
          <a:xfrm>
            <a:off x="0" y="5976917"/>
            <a:ext cx="12192000" cy="177800"/>
          </a:xfrm>
          <a:prstGeom prst="rect">
            <a:avLst/>
          </a:prstGeom>
          <a:solidFill>
            <a:srgbClr val="414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TextBox 46"/>
          <p:cNvSpPr txBox="1"/>
          <p:nvPr/>
        </p:nvSpPr>
        <p:spPr>
          <a:xfrm>
            <a:off x="448595" y="1816666"/>
            <a:ext cx="11743405" cy="2400657"/>
          </a:xfrm>
          <a:prstGeom prst="rect">
            <a:avLst/>
          </a:prstGeom>
          <a:noFill/>
        </p:spPr>
        <p:txBody>
          <a:bodyPr wrap="square" rtlCol="0">
            <a:spAutoFit/>
          </a:bodyPr>
          <a:lstStyle/>
          <a:p>
            <a:pPr>
              <a:lnSpc>
                <a:spcPct val="150000"/>
              </a:lnSpc>
            </a:pPr>
            <a:r>
              <a:rPr lang="en-US" altLang="zh-CN" sz="2000" dirty="0" smtClean="0">
                <a:latin typeface="微软雅黑" pitchFamily="34" charset="-122"/>
                <a:ea typeface="微软雅黑" pitchFamily="34" charset="-122"/>
              </a:rPr>
              <a:t>         </a:t>
            </a:r>
            <a:r>
              <a:rPr lang="zh-CN" altLang="en-US" sz="2000" dirty="0" smtClean="0">
                <a:latin typeface="微软雅黑" pitchFamily="34" charset="-122"/>
                <a:ea typeface="微软雅黑" pitchFamily="34" charset="-122"/>
              </a:rPr>
              <a:t>张量分解模型：这些模型通常将线性规划解释为张量分解的任务，他们将知识图谱视为一个三维邻接矩阵（一个三向张量），由于知识图谱的不完全性而只能部分观察到。这个张量可以分解成低维向量的组合，即实体和关系的嵌入，但他们也能够将高分归纳和关联到未知事实上。事实的分数可以通过对其元素的嵌入应用组合操作来计算，这些模型倾向于很少使用或根本不使用共享参数，这使得张量分解模型易于训练。</a:t>
            </a:r>
            <a:endParaRPr lang="en-US" altLang="zh-CN" sz="2000" dirty="0" smtClean="0">
              <a:latin typeface="微软雅黑" pitchFamily="34" charset="-122"/>
              <a:ea typeface="微软雅黑" pitchFamily="34" charset="-122"/>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893</TotalTime>
  <Words>1910</Words>
  <Application>Microsoft Office PowerPoint</Application>
  <PresentationFormat>自定义</PresentationFormat>
  <Paragraphs>71</Paragraphs>
  <Slides>17</Slides>
  <Notes>17</Notes>
  <HiddenSlides>0</HiddenSlides>
  <MMClips>0</MMClips>
  <ScaleCrop>false</ScaleCrop>
  <HeadingPairs>
    <vt:vector size="4" baseType="variant">
      <vt:variant>
        <vt:lpstr>主题</vt:lpstr>
      </vt:variant>
      <vt:variant>
        <vt:i4>1</vt:i4>
      </vt:variant>
      <vt:variant>
        <vt:lpstr>幻灯片标题</vt:lpstr>
      </vt:variant>
      <vt:variant>
        <vt:i4>17</vt:i4>
      </vt:variant>
    </vt:vector>
  </HeadingPairs>
  <TitlesOfParts>
    <vt:vector size="18"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bigchin bigchin</dc:creator>
  <cp:lastModifiedBy>Windows 用户</cp:lastModifiedBy>
  <cp:revision>339</cp:revision>
  <dcterms:created xsi:type="dcterms:W3CDTF">2020-04-22T14:02:00Z</dcterms:created>
  <dcterms:modified xsi:type="dcterms:W3CDTF">2021-12-31T02:23:04Z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2052-11.1.0.9440</vt:lpwstr>
  </property>
</Properties>
</file>